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337" r:id="rId3"/>
    <p:sldId id="336" r:id="rId4"/>
    <p:sldId id="322" r:id="rId5"/>
    <p:sldId id="299" r:id="rId6"/>
    <p:sldId id="298" r:id="rId7"/>
    <p:sldId id="311" r:id="rId8"/>
    <p:sldId id="300" r:id="rId9"/>
    <p:sldId id="303" r:id="rId10"/>
    <p:sldId id="312" r:id="rId11"/>
    <p:sldId id="335" r:id="rId12"/>
    <p:sldId id="313" r:id="rId13"/>
    <p:sldId id="314" r:id="rId14"/>
    <p:sldId id="321" r:id="rId15"/>
    <p:sldId id="323" r:id="rId16"/>
    <p:sldId id="318" r:id="rId17"/>
    <p:sldId id="319" r:id="rId18"/>
    <p:sldId id="320" r:id="rId19"/>
    <p:sldId id="332" r:id="rId20"/>
    <p:sldId id="329" r:id="rId21"/>
    <p:sldId id="330" r:id="rId22"/>
    <p:sldId id="331" r:id="rId23"/>
    <p:sldId id="333" r:id="rId24"/>
    <p:sldId id="334" r:id="rId25"/>
    <p:sldId id="30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0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93632"/>
  </p:normalViewPr>
  <p:slideViewPr>
    <p:cSldViewPr snapToGrid="0" snapToObjects="1" showGuides="1">
      <p:cViewPr varScale="1">
        <p:scale>
          <a:sx n="61" d="100"/>
          <a:sy n="61" d="100"/>
        </p:scale>
        <p:origin x="1792" y="200"/>
      </p:cViewPr>
      <p:guideLst>
        <p:guide orient="horz" pos="150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CCFD2D-2971-2249-A2DE-14322851C8BB}" type="doc">
      <dgm:prSet loTypeId="urn:microsoft.com/office/officeart/2005/8/layout/pyramid4" loCatId="" qsTypeId="urn:microsoft.com/office/officeart/2005/8/quickstyle/3D1" qsCatId="3D" csTypeId="urn:microsoft.com/office/officeart/2005/8/colors/colorful1" csCatId="colorful" phldr="1"/>
      <dgm:spPr/>
      <dgm:t>
        <a:bodyPr/>
        <a:lstStyle/>
        <a:p>
          <a:endParaRPr lang="fr-FR"/>
        </a:p>
      </dgm:t>
    </dgm:pt>
    <dgm:pt modelId="{F390A581-A861-4841-80CE-80FBD72CD7C3}">
      <dgm:prSet phldrT="[Texte]" custT="1"/>
      <dgm:spPr/>
      <dgm:t>
        <a:bodyPr lIns="0" tIns="0" rIns="0" bIns="251999"/>
        <a:lstStyle/>
        <a:p>
          <a:r>
            <a:rPr lang="fr-FR" sz="1200" b="1" dirty="0"/>
            <a:t>1. Clarification</a:t>
          </a:r>
          <a:r>
            <a:rPr lang="fr-FR" sz="1200" dirty="0"/>
            <a:t> </a:t>
          </a:r>
          <a:br>
            <a:rPr lang="fr-FR" sz="1200" dirty="0"/>
          </a:br>
          <a:r>
            <a:rPr lang="fr-FR" sz="1200" dirty="0"/>
            <a:t>Quel apprentissage veut-on évaluer?</a:t>
          </a:r>
        </a:p>
      </dgm:t>
    </dgm:pt>
    <dgm:pt modelId="{22B20F66-A901-C24A-9BB5-16DD353A0DAC}" type="parTrans" cxnId="{99ADF39C-7183-1A46-9B22-ECD85BC07219}">
      <dgm:prSet/>
      <dgm:spPr/>
      <dgm:t>
        <a:bodyPr/>
        <a:lstStyle/>
        <a:p>
          <a:endParaRPr lang="fr-FR" sz="1800"/>
        </a:p>
      </dgm:t>
    </dgm:pt>
    <dgm:pt modelId="{276B3DBD-A235-EA46-9500-3C43E4944A23}" type="sibTrans" cxnId="{99ADF39C-7183-1A46-9B22-ECD85BC07219}">
      <dgm:prSet/>
      <dgm:spPr/>
      <dgm:t>
        <a:bodyPr/>
        <a:lstStyle/>
        <a:p>
          <a:endParaRPr lang="fr-FR" sz="1800"/>
        </a:p>
      </dgm:t>
    </dgm:pt>
    <dgm:pt modelId="{B3102949-A6E9-4F45-8309-897ADB7F8A33}">
      <dgm:prSet phldrT="[Texte]" custT="1"/>
      <dgm:spPr/>
      <dgm:t>
        <a:bodyPr lIns="0" tIns="0" rIns="144000" bIns="251999"/>
        <a:lstStyle/>
        <a:p>
          <a:r>
            <a:rPr lang="fr-FR" sz="1200" b="1" dirty="0"/>
            <a:t>2. Observation </a:t>
          </a:r>
          <a:r>
            <a:rPr lang="fr-FR" sz="1200" dirty="0"/>
            <a:t>Comment obtenir une preuve de l’apprentissage?</a:t>
          </a:r>
        </a:p>
      </dgm:t>
    </dgm:pt>
    <dgm:pt modelId="{D7768E90-E499-4642-89AA-4D2E72912E89}" type="parTrans" cxnId="{AAD8904D-103A-134D-BDDF-A977EFA32E6B}">
      <dgm:prSet/>
      <dgm:spPr/>
      <dgm:t>
        <a:bodyPr/>
        <a:lstStyle/>
        <a:p>
          <a:endParaRPr lang="fr-FR" sz="1800"/>
        </a:p>
      </dgm:t>
    </dgm:pt>
    <dgm:pt modelId="{08CBBF4A-A129-4945-A96A-BFA2D99131E6}" type="sibTrans" cxnId="{AAD8904D-103A-134D-BDDF-A977EFA32E6B}">
      <dgm:prSet/>
      <dgm:spPr/>
      <dgm:t>
        <a:bodyPr/>
        <a:lstStyle/>
        <a:p>
          <a:endParaRPr lang="fr-FR" sz="1800"/>
        </a:p>
      </dgm:t>
    </dgm:pt>
    <dgm:pt modelId="{C1367C9E-0FA5-024B-AE81-C5EF2C99B997}">
      <dgm:prSet phldrT="[Texte]" custT="1"/>
      <dgm:spPr/>
      <dgm:t>
        <a:bodyPr lIns="144000" tIns="0" rIns="0" bIns="251999"/>
        <a:lstStyle/>
        <a:p>
          <a:r>
            <a:rPr lang="fr-FR" sz="1200" b="1" dirty="0"/>
            <a:t>3. Interprétation </a:t>
          </a:r>
          <a:r>
            <a:rPr lang="fr-FR" sz="1200" dirty="0"/>
            <a:t>Comment analyser cette preuve de l’apprentissage?</a:t>
          </a:r>
        </a:p>
      </dgm:t>
    </dgm:pt>
    <dgm:pt modelId="{7F4FC75B-57C4-164E-A603-1373EB4DABF5}" type="parTrans" cxnId="{1B39AB77-AA64-884D-9506-52AF40B27E4F}">
      <dgm:prSet/>
      <dgm:spPr/>
      <dgm:t>
        <a:bodyPr/>
        <a:lstStyle/>
        <a:p>
          <a:endParaRPr lang="fr-FR" sz="1800"/>
        </a:p>
      </dgm:t>
    </dgm:pt>
    <dgm:pt modelId="{433DC308-7B1B-0347-A990-BB7FF38A6B50}" type="sibTrans" cxnId="{1B39AB77-AA64-884D-9506-52AF40B27E4F}">
      <dgm:prSet/>
      <dgm:spPr/>
      <dgm:t>
        <a:bodyPr/>
        <a:lstStyle/>
        <a:p>
          <a:endParaRPr lang="fr-FR" sz="1800"/>
        </a:p>
      </dgm:t>
    </dgm:pt>
    <dgm:pt modelId="{B4E89153-4A30-874D-B6FC-17A48F9DB88C}">
      <dgm:prSet phldrT="[Texte]" custT="1"/>
      <dgm:spPr/>
      <dgm:t>
        <a:bodyPr lIns="0" tIns="0" rIns="0" bIns="0"/>
        <a:lstStyle/>
        <a:p>
          <a:r>
            <a:rPr lang="fr-FR" sz="2000" dirty="0"/>
            <a:t>Évaluation</a:t>
          </a:r>
        </a:p>
      </dgm:t>
    </dgm:pt>
    <dgm:pt modelId="{1E3DAC74-CB30-9B4A-900B-440097C09EA7}" type="parTrans" cxnId="{C915E3A9-D586-894C-A59E-78244FB7316D}">
      <dgm:prSet/>
      <dgm:spPr/>
      <dgm:t>
        <a:bodyPr/>
        <a:lstStyle/>
        <a:p>
          <a:endParaRPr lang="fr-FR" sz="1800"/>
        </a:p>
      </dgm:t>
    </dgm:pt>
    <dgm:pt modelId="{8A4417A0-A629-2249-A4E4-4732B01C0E23}" type="sibTrans" cxnId="{C915E3A9-D586-894C-A59E-78244FB7316D}">
      <dgm:prSet/>
      <dgm:spPr/>
      <dgm:t>
        <a:bodyPr/>
        <a:lstStyle/>
        <a:p>
          <a:endParaRPr lang="fr-FR" sz="1800"/>
        </a:p>
      </dgm:t>
    </dgm:pt>
    <dgm:pt modelId="{84E636B4-93F1-E84F-BEF6-16C541C48C65}" type="pres">
      <dgm:prSet presAssocID="{41CCFD2D-2971-2249-A2DE-14322851C8BB}" presName="compositeShape" presStyleCnt="0">
        <dgm:presLayoutVars>
          <dgm:chMax val="9"/>
          <dgm:dir/>
          <dgm:resizeHandles val="exact"/>
        </dgm:presLayoutVars>
      </dgm:prSet>
      <dgm:spPr/>
    </dgm:pt>
    <dgm:pt modelId="{45FAC4AE-55C3-9948-9E19-6562E974BCC7}" type="pres">
      <dgm:prSet presAssocID="{41CCFD2D-2971-2249-A2DE-14322851C8BB}" presName="triangle1" presStyleLbl="node1" presStyleIdx="0" presStyleCnt="4">
        <dgm:presLayoutVars>
          <dgm:bulletEnabled val="1"/>
        </dgm:presLayoutVars>
      </dgm:prSet>
      <dgm:spPr/>
    </dgm:pt>
    <dgm:pt modelId="{2D70D69A-A65A-4949-80A7-C12DD27422A9}" type="pres">
      <dgm:prSet presAssocID="{41CCFD2D-2971-2249-A2DE-14322851C8BB}" presName="triangle2" presStyleLbl="node1" presStyleIdx="1" presStyleCnt="4">
        <dgm:presLayoutVars>
          <dgm:bulletEnabled val="1"/>
        </dgm:presLayoutVars>
      </dgm:prSet>
      <dgm:spPr/>
    </dgm:pt>
    <dgm:pt modelId="{B1C1CCC3-EBFF-E141-8746-D0E40F2C6394}" type="pres">
      <dgm:prSet presAssocID="{41CCFD2D-2971-2249-A2DE-14322851C8BB}" presName="triangle3" presStyleLbl="node1" presStyleIdx="2" presStyleCnt="4">
        <dgm:presLayoutVars>
          <dgm:bulletEnabled val="1"/>
        </dgm:presLayoutVars>
      </dgm:prSet>
      <dgm:spPr/>
    </dgm:pt>
    <dgm:pt modelId="{A5210DFD-5249-724C-808E-9FA2E7129145}" type="pres">
      <dgm:prSet presAssocID="{41CCFD2D-2971-2249-A2DE-14322851C8BB}" presName="triangle4" presStyleLbl="node1" presStyleIdx="3" presStyleCnt="4">
        <dgm:presLayoutVars>
          <dgm:bulletEnabled val="1"/>
        </dgm:presLayoutVars>
      </dgm:prSet>
      <dgm:spPr/>
    </dgm:pt>
  </dgm:ptLst>
  <dgm:cxnLst>
    <dgm:cxn modelId="{964AA53B-EC53-4A4C-B8D2-3987DB735A91}" type="presOf" srcId="{F390A581-A861-4841-80CE-80FBD72CD7C3}" destId="{45FAC4AE-55C3-9948-9E19-6562E974BCC7}" srcOrd="0" destOrd="0" presId="urn:microsoft.com/office/officeart/2005/8/layout/pyramid4"/>
    <dgm:cxn modelId="{AAD8904D-103A-134D-BDDF-A977EFA32E6B}" srcId="{41CCFD2D-2971-2249-A2DE-14322851C8BB}" destId="{B3102949-A6E9-4F45-8309-897ADB7F8A33}" srcOrd="1" destOrd="0" parTransId="{D7768E90-E499-4642-89AA-4D2E72912E89}" sibTransId="{08CBBF4A-A129-4945-A96A-BFA2D99131E6}"/>
    <dgm:cxn modelId="{E8AAC361-5AB7-7546-983F-67D7E5D37450}" type="presOf" srcId="{C1367C9E-0FA5-024B-AE81-C5EF2C99B997}" destId="{A5210DFD-5249-724C-808E-9FA2E7129145}" srcOrd="0" destOrd="0" presId="urn:microsoft.com/office/officeart/2005/8/layout/pyramid4"/>
    <dgm:cxn modelId="{E6B38669-9C56-2644-B50C-A43F5FA36079}" type="presOf" srcId="{B3102949-A6E9-4F45-8309-897ADB7F8A33}" destId="{2D70D69A-A65A-4949-80A7-C12DD27422A9}" srcOrd="0" destOrd="0" presId="urn:microsoft.com/office/officeart/2005/8/layout/pyramid4"/>
    <dgm:cxn modelId="{9CE1F56B-6D7A-8844-B864-22F2D3BE8939}" type="presOf" srcId="{B4E89153-4A30-874D-B6FC-17A48F9DB88C}" destId="{B1C1CCC3-EBFF-E141-8746-D0E40F2C6394}" srcOrd="0" destOrd="0" presId="urn:microsoft.com/office/officeart/2005/8/layout/pyramid4"/>
    <dgm:cxn modelId="{1B39AB77-AA64-884D-9506-52AF40B27E4F}" srcId="{41CCFD2D-2971-2249-A2DE-14322851C8BB}" destId="{C1367C9E-0FA5-024B-AE81-C5EF2C99B997}" srcOrd="3" destOrd="0" parTransId="{7F4FC75B-57C4-164E-A603-1373EB4DABF5}" sibTransId="{433DC308-7B1B-0347-A990-BB7FF38A6B50}"/>
    <dgm:cxn modelId="{D3E8FB7F-850F-394A-98E9-6A3B745B523F}" type="presOf" srcId="{41CCFD2D-2971-2249-A2DE-14322851C8BB}" destId="{84E636B4-93F1-E84F-BEF6-16C541C48C65}" srcOrd="0" destOrd="0" presId="urn:microsoft.com/office/officeart/2005/8/layout/pyramid4"/>
    <dgm:cxn modelId="{99ADF39C-7183-1A46-9B22-ECD85BC07219}" srcId="{41CCFD2D-2971-2249-A2DE-14322851C8BB}" destId="{F390A581-A861-4841-80CE-80FBD72CD7C3}" srcOrd="0" destOrd="0" parTransId="{22B20F66-A901-C24A-9BB5-16DD353A0DAC}" sibTransId="{276B3DBD-A235-EA46-9500-3C43E4944A23}"/>
    <dgm:cxn modelId="{C915E3A9-D586-894C-A59E-78244FB7316D}" srcId="{41CCFD2D-2971-2249-A2DE-14322851C8BB}" destId="{B4E89153-4A30-874D-B6FC-17A48F9DB88C}" srcOrd="2" destOrd="0" parTransId="{1E3DAC74-CB30-9B4A-900B-440097C09EA7}" sibTransId="{8A4417A0-A629-2249-A4E4-4732B01C0E23}"/>
    <dgm:cxn modelId="{C29CEE0A-7D31-6F44-9985-5B60EA6B02B3}" type="presParOf" srcId="{84E636B4-93F1-E84F-BEF6-16C541C48C65}" destId="{45FAC4AE-55C3-9948-9E19-6562E974BCC7}" srcOrd="0" destOrd="0" presId="urn:microsoft.com/office/officeart/2005/8/layout/pyramid4"/>
    <dgm:cxn modelId="{94B06A7E-0861-2248-A18C-ED532C27907D}" type="presParOf" srcId="{84E636B4-93F1-E84F-BEF6-16C541C48C65}" destId="{2D70D69A-A65A-4949-80A7-C12DD27422A9}" srcOrd="1" destOrd="0" presId="urn:microsoft.com/office/officeart/2005/8/layout/pyramid4"/>
    <dgm:cxn modelId="{D159A646-B06D-104F-825D-C3024BEFF6C8}" type="presParOf" srcId="{84E636B4-93F1-E84F-BEF6-16C541C48C65}" destId="{B1C1CCC3-EBFF-E141-8746-D0E40F2C6394}" srcOrd="2" destOrd="0" presId="urn:microsoft.com/office/officeart/2005/8/layout/pyramid4"/>
    <dgm:cxn modelId="{7DC31C5D-BD9F-0A42-BEDE-8B9727CA19AF}" type="presParOf" srcId="{84E636B4-93F1-E84F-BEF6-16C541C48C65}" destId="{A5210DFD-5249-724C-808E-9FA2E7129145}"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696DF3-103A-7746-A4AD-8B2D0BF603A1}" type="doc">
      <dgm:prSet loTypeId="urn:microsoft.com/office/officeart/2005/8/layout/process5" loCatId="" qsTypeId="urn:microsoft.com/office/officeart/2005/8/quickstyle/simple4" qsCatId="simple" csTypeId="urn:microsoft.com/office/officeart/2005/8/colors/accent1_2" csCatId="accent1" phldr="1"/>
      <dgm:spPr/>
      <dgm:t>
        <a:bodyPr/>
        <a:lstStyle/>
        <a:p>
          <a:endParaRPr lang="fr-FR"/>
        </a:p>
      </dgm:t>
    </dgm:pt>
    <dgm:pt modelId="{C990DF8D-F695-7E41-BC32-3333AE1C0EE6}">
      <dgm:prSet phldrT="[Texte]" custT="1"/>
      <dgm:spPr/>
      <dgm:t>
        <a:bodyPr/>
        <a:lstStyle/>
        <a:p>
          <a:r>
            <a:rPr lang="fr-FR" sz="1800" dirty="0">
              <a:solidFill>
                <a:schemeClr val="tx1"/>
              </a:solidFill>
              <a:latin typeface="Calibri" charset="0"/>
              <a:ea typeface="Calibri" charset="0"/>
              <a:cs typeface="Calibri" charset="0"/>
            </a:rPr>
            <a:t>Analyser le contexte</a:t>
          </a:r>
        </a:p>
      </dgm:t>
    </dgm:pt>
    <dgm:pt modelId="{FBB3B191-B56D-8F47-8546-4C468D0639AD}" type="parTrans" cxnId="{BFA38EE5-3D7A-674C-A100-6EA5508FB9A2}">
      <dgm:prSet/>
      <dgm:spPr/>
      <dgm:t>
        <a:bodyPr/>
        <a:lstStyle/>
        <a:p>
          <a:endParaRPr lang="fr-FR" sz="1800">
            <a:solidFill>
              <a:schemeClr val="tx1"/>
            </a:solidFill>
            <a:latin typeface="Calibri" charset="0"/>
            <a:ea typeface="Calibri" charset="0"/>
            <a:cs typeface="Calibri" charset="0"/>
          </a:endParaRPr>
        </a:p>
      </dgm:t>
    </dgm:pt>
    <dgm:pt modelId="{48A890D0-BDF1-CA41-A204-AEB029954B5F}" type="sibTrans" cxnId="{BFA38EE5-3D7A-674C-A100-6EA5508FB9A2}">
      <dgm:prSet custT="1"/>
      <dgm:spPr/>
      <dgm:t>
        <a:bodyPr/>
        <a:lstStyle/>
        <a:p>
          <a:endParaRPr lang="fr-FR" sz="1800">
            <a:solidFill>
              <a:schemeClr val="tx1"/>
            </a:solidFill>
            <a:latin typeface="Calibri" charset="0"/>
            <a:ea typeface="Calibri" charset="0"/>
            <a:cs typeface="Calibri" charset="0"/>
          </a:endParaRPr>
        </a:p>
      </dgm:t>
    </dgm:pt>
    <dgm:pt modelId="{C0AF2FD6-0C8F-B64D-881F-5652EB39C42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CA" sz="1800" dirty="0"/>
            <a:t>Élaborer une vision commune </a:t>
          </a:r>
          <a:br>
            <a:rPr lang="fr-CA" sz="1800" dirty="0"/>
          </a:br>
          <a:r>
            <a:rPr lang="fr-CA" sz="1800" dirty="0"/>
            <a:t>du programme</a:t>
          </a:r>
          <a:endParaRPr lang="fr-FR" sz="1800" dirty="0">
            <a:solidFill>
              <a:schemeClr val="tx1"/>
            </a:solidFill>
            <a:latin typeface="Calibri" charset="0"/>
            <a:ea typeface="Calibri" charset="0"/>
            <a:cs typeface="Calibri" charset="0"/>
          </a:endParaRPr>
        </a:p>
      </dgm:t>
    </dgm:pt>
    <dgm:pt modelId="{9C12AEE6-F7B4-9547-9F1B-A239664E11B3}" type="parTrans" cxnId="{182C2A01-B6A3-1B4E-AD34-B0D7D6984BD9}">
      <dgm:prSet/>
      <dgm:spPr/>
      <dgm:t>
        <a:bodyPr/>
        <a:lstStyle/>
        <a:p>
          <a:endParaRPr lang="fr-FR" sz="1800">
            <a:solidFill>
              <a:schemeClr val="tx1"/>
            </a:solidFill>
            <a:latin typeface="Calibri" charset="0"/>
            <a:ea typeface="Calibri" charset="0"/>
            <a:cs typeface="Calibri" charset="0"/>
          </a:endParaRPr>
        </a:p>
      </dgm:t>
    </dgm:pt>
    <dgm:pt modelId="{011E9657-03EE-3743-861B-059E0DAB907E}" type="sibTrans" cxnId="{182C2A01-B6A3-1B4E-AD34-B0D7D6984BD9}">
      <dgm:prSet custT="1"/>
      <dgm:spPr/>
      <dgm:t>
        <a:bodyPr/>
        <a:lstStyle/>
        <a:p>
          <a:endParaRPr lang="fr-FR" sz="1800">
            <a:solidFill>
              <a:schemeClr val="tx1"/>
            </a:solidFill>
            <a:latin typeface="Calibri" charset="0"/>
            <a:ea typeface="Calibri" charset="0"/>
            <a:cs typeface="Calibri" charset="0"/>
          </a:endParaRPr>
        </a:p>
      </dgm:t>
    </dgm:pt>
    <dgm:pt modelId="{EDD60643-8C6D-B542-BB9D-F5296682D99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Calibri" charset="0"/>
              <a:ea typeface="Calibri" charset="0"/>
              <a:cs typeface="Calibri" charset="0"/>
            </a:rPr>
            <a:t>Cerner au cœur de la profession des actions professionnelles</a:t>
          </a:r>
        </a:p>
      </dgm:t>
    </dgm:pt>
    <dgm:pt modelId="{A77F162F-30DC-444A-85EF-05A5CE47A375}" type="parTrans" cxnId="{AF9BBECB-2389-EF48-AD4B-4BF2DCFBB826}">
      <dgm:prSet/>
      <dgm:spPr/>
      <dgm:t>
        <a:bodyPr/>
        <a:lstStyle/>
        <a:p>
          <a:endParaRPr lang="fr-FR" sz="1800">
            <a:solidFill>
              <a:schemeClr val="tx1"/>
            </a:solidFill>
            <a:latin typeface="Calibri" charset="0"/>
            <a:ea typeface="Calibri" charset="0"/>
            <a:cs typeface="Calibri" charset="0"/>
          </a:endParaRPr>
        </a:p>
      </dgm:t>
    </dgm:pt>
    <dgm:pt modelId="{909A860B-7B85-084A-8E38-51362172B336}" type="sibTrans" cxnId="{AF9BBECB-2389-EF48-AD4B-4BF2DCFBB826}">
      <dgm:prSet custT="1"/>
      <dgm:spPr/>
      <dgm:t>
        <a:bodyPr/>
        <a:lstStyle/>
        <a:p>
          <a:endParaRPr lang="fr-FR" sz="1800">
            <a:solidFill>
              <a:schemeClr val="tx1"/>
            </a:solidFill>
            <a:latin typeface="Calibri" charset="0"/>
            <a:ea typeface="Calibri" charset="0"/>
            <a:cs typeface="Calibri" charset="0"/>
          </a:endParaRPr>
        </a:p>
      </dgm:t>
    </dgm:pt>
    <dgm:pt modelId="{040FCE7E-54E5-9144-B916-A3AD8CCC0A7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dirty="0"/>
            <a:t>Détailler les tâches inhérentes à chacune des actions professionnelles listées</a:t>
          </a:r>
        </a:p>
      </dgm:t>
    </dgm:pt>
    <dgm:pt modelId="{722598D5-77F4-0F46-97EC-201E69B277EF}" type="parTrans" cxnId="{139BA6A2-4258-4543-A47B-1F08B9697F16}">
      <dgm:prSet/>
      <dgm:spPr/>
      <dgm:t>
        <a:bodyPr/>
        <a:lstStyle/>
        <a:p>
          <a:endParaRPr lang="fr-FR" sz="1800">
            <a:solidFill>
              <a:schemeClr val="tx1"/>
            </a:solidFill>
            <a:latin typeface="Calibri" charset="0"/>
            <a:ea typeface="Calibri" charset="0"/>
            <a:cs typeface="Calibri" charset="0"/>
          </a:endParaRPr>
        </a:p>
      </dgm:t>
    </dgm:pt>
    <dgm:pt modelId="{9D5A44FE-A120-5C49-BE3C-11E4E9C02BA5}" type="sibTrans" cxnId="{139BA6A2-4258-4543-A47B-1F08B9697F16}">
      <dgm:prSet custT="1"/>
      <dgm:spPr/>
      <dgm:t>
        <a:bodyPr/>
        <a:lstStyle/>
        <a:p>
          <a:endParaRPr lang="fr-FR" sz="1800">
            <a:solidFill>
              <a:schemeClr val="tx1"/>
            </a:solidFill>
            <a:latin typeface="Calibri" charset="0"/>
            <a:ea typeface="Calibri" charset="0"/>
            <a:cs typeface="Calibri" charset="0"/>
          </a:endParaRPr>
        </a:p>
      </dgm:t>
    </dgm:pt>
    <dgm:pt modelId="{39FF0C45-4577-D547-9E65-724C4726803C}">
      <dgm:prSet custT="1"/>
      <dgm:spPr/>
      <dgm:t>
        <a:bodyPr/>
        <a:lstStyle/>
        <a:p>
          <a:r>
            <a:rPr lang="fr-FR" sz="1800" dirty="0">
              <a:solidFill>
                <a:schemeClr val="tx1"/>
              </a:solidFill>
              <a:latin typeface="Calibri" charset="0"/>
              <a:ea typeface="Calibri" charset="0"/>
              <a:cs typeface="Calibri" charset="0"/>
            </a:rPr>
            <a:t>Développer le design pédagogique</a:t>
          </a:r>
        </a:p>
      </dgm:t>
    </dgm:pt>
    <dgm:pt modelId="{9B1BAA7F-27BD-024C-9837-67E4F950B745}" type="parTrans" cxnId="{E2C247CA-373A-2E47-8F36-3165718F3BE3}">
      <dgm:prSet/>
      <dgm:spPr/>
      <dgm:t>
        <a:bodyPr/>
        <a:lstStyle/>
        <a:p>
          <a:endParaRPr lang="fr-FR" sz="1800">
            <a:solidFill>
              <a:schemeClr val="tx1"/>
            </a:solidFill>
            <a:latin typeface="Calibri" charset="0"/>
            <a:ea typeface="Calibri" charset="0"/>
            <a:cs typeface="Calibri" charset="0"/>
          </a:endParaRPr>
        </a:p>
      </dgm:t>
    </dgm:pt>
    <dgm:pt modelId="{A7082413-29F8-5A46-BFF1-01CF0214C883}" type="sibTrans" cxnId="{E2C247CA-373A-2E47-8F36-3165718F3BE3}">
      <dgm:prSet/>
      <dgm:spPr/>
      <dgm:t>
        <a:bodyPr/>
        <a:lstStyle/>
        <a:p>
          <a:endParaRPr lang="fr-FR" sz="1800">
            <a:solidFill>
              <a:schemeClr val="tx1"/>
            </a:solidFill>
            <a:latin typeface="Calibri" charset="0"/>
            <a:ea typeface="Calibri" charset="0"/>
            <a:cs typeface="Calibri" charset="0"/>
          </a:endParaRPr>
        </a:p>
      </dgm:t>
    </dgm:pt>
    <dgm:pt modelId="{B91B1824-51B4-834B-9B2D-07C9B5EE7BD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dirty="0"/>
            <a:t>Formuler </a:t>
          </a:r>
          <a:br>
            <a:rPr lang="fr-FR" sz="1800" dirty="0"/>
          </a:br>
          <a:r>
            <a:rPr lang="fr-FR" sz="1800" dirty="0"/>
            <a:t>les (macro) compétences</a:t>
          </a:r>
        </a:p>
      </dgm:t>
    </dgm:pt>
    <dgm:pt modelId="{B6A4A867-08B8-FC48-B20C-CF4636BD7CE6}" type="parTrans" cxnId="{5B72A362-7181-5A4E-B159-7142132BCE54}">
      <dgm:prSet/>
      <dgm:spPr/>
      <dgm:t>
        <a:bodyPr/>
        <a:lstStyle/>
        <a:p>
          <a:endParaRPr lang="fr-FR"/>
        </a:p>
      </dgm:t>
    </dgm:pt>
    <dgm:pt modelId="{99F47B68-82B3-B040-BEAD-0C4BAEF09660}" type="sibTrans" cxnId="{5B72A362-7181-5A4E-B159-7142132BCE54}">
      <dgm:prSet/>
      <dgm:spPr/>
      <dgm:t>
        <a:bodyPr/>
        <a:lstStyle/>
        <a:p>
          <a:endParaRPr lang="fr-FR"/>
        </a:p>
      </dgm:t>
    </dgm:pt>
    <dgm:pt modelId="{1D37E4B2-32FF-FD44-8242-07F24F7839B9}" type="pres">
      <dgm:prSet presAssocID="{D3696DF3-103A-7746-A4AD-8B2D0BF603A1}" presName="diagram" presStyleCnt="0">
        <dgm:presLayoutVars>
          <dgm:dir/>
          <dgm:resizeHandles val="exact"/>
        </dgm:presLayoutVars>
      </dgm:prSet>
      <dgm:spPr/>
    </dgm:pt>
    <dgm:pt modelId="{D62DB4E7-9263-4842-9B83-7FBF9FAA945A}" type="pres">
      <dgm:prSet presAssocID="{C990DF8D-F695-7E41-BC32-3333AE1C0EE6}" presName="node" presStyleLbl="node1" presStyleIdx="0" presStyleCnt="6">
        <dgm:presLayoutVars>
          <dgm:bulletEnabled val="1"/>
        </dgm:presLayoutVars>
      </dgm:prSet>
      <dgm:spPr/>
    </dgm:pt>
    <dgm:pt modelId="{624571A2-87E4-7541-9009-BFBAC72E8653}" type="pres">
      <dgm:prSet presAssocID="{48A890D0-BDF1-CA41-A204-AEB029954B5F}" presName="sibTrans" presStyleLbl="sibTrans2D1" presStyleIdx="0" presStyleCnt="5"/>
      <dgm:spPr/>
    </dgm:pt>
    <dgm:pt modelId="{6F524AF1-3BA1-DF4B-A668-30A343E184D9}" type="pres">
      <dgm:prSet presAssocID="{48A890D0-BDF1-CA41-A204-AEB029954B5F}" presName="connectorText" presStyleLbl="sibTrans2D1" presStyleIdx="0" presStyleCnt="5"/>
      <dgm:spPr/>
    </dgm:pt>
    <dgm:pt modelId="{9E631719-F66D-E841-8C53-8C132589695C}" type="pres">
      <dgm:prSet presAssocID="{C0AF2FD6-0C8F-B64D-881F-5652EB39C425}" presName="node" presStyleLbl="node1" presStyleIdx="1" presStyleCnt="6">
        <dgm:presLayoutVars>
          <dgm:bulletEnabled val="1"/>
        </dgm:presLayoutVars>
      </dgm:prSet>
      <dgm:spPr/>
    </dgm:pt>
    <dgm:pt modelId="{0C1B0C9D-3AA9-084D-9226-6E5A8CC6A525}" type="pres">
      <dgm:prSet presAssocID="{011E9657-03EE-3743-861B-059E0DAB907E}" presName="sibTrans" presStyleLbl="sibTrans2D1" presStyleIdx="1" presStyleCnt="5"/>
      <dgm:spPr/>
    </dgm:pt>
    <dgm:pt modelId="{F1D8F085-D56A-CB41-A681-1231F34287B6}" type="pres">
      <dgm:prSet presAssocID="{011E9657-03EE-3743-861B-059E0DAB907E}" presName="connectorText" presStyleLbl="sibTrans2D1" presStyleIdx="1" presStyleCnt="5"/>
      <dgm:spPr/>
    </dgm:pt>
    <dgm:pt modelId="{9F1133E9-4EDF-8240-844B-6A89EEE1FB1B}" type="pres">
      <dgm:prSet presAssocID="{EDD60643-8C6D-B542-BB9D-F5296682D99D}" presName="node" presStyleLbl="node1" presStyleIdx="2" presStyleCnt="6">
        <dgm:presLayoutVars>
          <dgm:bulletEnabled val="1"/>
        </dgm:presLayoutVars>
      </dgm:prSet>
      <dgm:spPr/>
    </dgm:pt>
    <dgm:pt modelId="{895470D8-5FCB-7B41-B92E-7413C09C55FD}" type="pres">
      <dgm:prSet presAssocID="{909A860B-7B85-084A-8E38-51362172B336}" presName="sibTrans" presStyleLbl="sibTrans2D1" presStyleIdx="2" presStyleCnt="5"/>
      <dgm:spPr/>
    </dgm:pt>
    <dgm:pt modelId="{38D717BE-21E5-F34D-8F11-8175F05DB9DA}" type="pres">
      <dgm:prSet presAssocID="{909A860B-7B85-084A-8E38-51362172B336}" presName="connectorText" presStyleLbl="sibTrans2D1" presStyleIdx="2" presStyleCnt="5"/>
      <dgm:spPr/>
    </dgm:pt>
    <dgm:pt modelId="{AB605F97-648F-2A46-84C9-30952567E908}" type="pres">
      <dgm:prSet presAssocID="{040FCE7E-54E5-9144-B916-A3AD8CCC0A76}" presName="node" presStyleLbl="node1" presStyleIdx="3" presStyleCnt="6">
        <dgm:presLayoutVars>
          <dgm:bulletEnabled val="1"/>
        </dgm:presLayoutVars>
      </dgm:prSet>
      <dgm:spPr/>
    </dgm:pt>
    <dgm:pt modelId="{35929DD8-1757-CA43-9905-D9B9943F386C}" type="pres">
      <dgm:prSet presAssocID="{9D5A44FE-A120-5C49-BE3C-11E4E9C02BA5}" presName="sibTrans" presStyleLbl="sibTrans2D1" presStyleIdx="3" presStyleCnt="5"/>
      <dgm:spPr/>
    </dgm:pt>
    <dgm:pt modelId="{953A4F49-CABA-EE4C-B2E5-9CB869F6E4ED}" type="pres">
      <dgm:prSet presAssocID="{9D5A44FE-A120-5C49-BE3C-11E4E9C02BA5}" presName="connectorText" presStyleLbl="sibTrans2D1" presStyleIdx="3" presStyleCnt="5"/>
      <dgm:spPr/>
    </dgm:pt>
    <dgm:pt modelId="{7E30D79C-B1BC-344B-829F-248B6E2AF57D}" type="pres">
      <dgm:prSet presAssocID="{B91B1824-51B4-834B-9B2D-07C9B5EE7BDB}" presName="node" presStyleLbl="node1" presStyleIdx="4" presStyleCnt="6">
        <dgm:presLayoutVars>
          <dgm:bulletEnabled val="1"/>
        </dgm:presLayoutVars>
      </dgm:prSet>
      <dgm:spPr/>
    </dgm:pt>
    <dgm:pt modelId="{DFD4EA3C-FC63-0B41-BB33-DF9EE0757A91}" type="pres">
      <dgm:prSet presAssocID="{99F47B68-82B3-B040-BEAD-0C4BAEF09660}" presName="sibTrans" presStyleLbl="sibTrans2D1" presStyleIdx="4" presStyleCnt="5"/>
      <dgm:spPr/>
    </dgm:pt>
    <dgm:pt modelId="{C4C5C12A-2BAD-FA4F-A9A0-CBF437B3673C}" type="pres">
      <dgm:prSet presAssocID="{99F47B68-82B3-B040-BEAD-0C4BAEF09660}" presName="connectorText" presStyleLbl="sibTrans2D1" presStyleIdx="4" presStyleCnt="5"/>
      <dgm:spPr/>
    </dgm:pt>
    <dgm:pt modelId="{56898DDF-8437-EC42-9216-02A5676D9D65}" type="pres">
      <dgm:prSet presAssocID="{39FF0C45-4577-D547-9E65-724C4726803C}" presName="node" presStyleLbl="node1" presStyleIdx="5" presStyleCnt="6">
        <dgm:presLayoutVars>
          <dgm:bulletEnabled val="1"/>
        </dgm:presLayoutVars>
      </dgm:prSet>
      <dgm:spPr/>
    </dgm:pt>
  </dgm:ptLst>
  <dgm:cxnLst>
    <dgm:cxn modelId="{182C2A01-B6A3-1B4E-AD34-B0D7D6984BD9}" srcId="{D3696DF3-103A-7746-A4AD-8B2D0BF603A1}" destId="{C0AF2FD6-0C8F-B64D-881F-5652EB39C425}" srcOrd="1" destOrd="0" parTransId="{9C12AEE6-F7B4-9547-9F1B-A239664E11B3}" sibTransId="{011E9657-03EE-3743-861B-059E0DAB907E}"/>
    <dgm:cxn modelId="{89E9FD09-0881-3249-B59B-7543AE78A0A2}" type="presOf" srcId="{99F47B68-82B3-B040-BEAD-0C4BAEF09660}" destId="{C4C5C12A-2BAD-FA4F-A9A0-CBF437B3673C}" srcOrd="1" destOrd="0" presId="urn:microsoft.com/office/officeart/2005/8/layout/process5"/>
    <dgm:cxn modelId="{5D7F051B-0D02-494D-B850-6228012DA0FA}" type="presOf" srcId="{909A860B-7B85-084A-8E38-51362172B336}" destId="{38D717BE-21E5-F34D-8F11-8175F05DB9DA}" srcOrd="1" destOrd="0" presId="urn:microsoft.com/office/officeart/2005/8/layout/process5"/>
    <dgm:cxn modelId="{7F552D21-89E7-774D-BABA-80683EC8187F}" type="presOf" srcId="{D3696DF3-103A-7746-A4AD-8B2D0BF603A1}" destId="{1D37E4B2-32FF-FD44-8242-07F24F7839B9}" srcOrd="0" destOrd="0" presId="urn:microsoft.com/office/officeart/2005/8/layout/process5"/>
    <dgm:cxn modelId="{47311A28-1C64-FD41-991A-063F82941448}" type="presOf" srcId="{011E9657-03EE-3743-861B-059E0DAB907E}" destId="{F1D8F085-D56A-CB41-A681-1231F34287B6}" srcOrd="1" destOrd="0" presId="urn:microsoft.com/office/officeart/2005/8/layout/process5"/>
    <dgm:cxn modelId="{9504764F-3EFD-EE4A-944B-9097B0510A10}" type="presOf" srcId="{EDD60643-8C6D-B542-BB9D-F5296682D99D}" destId="{9F1133E9-4EDF-8240-844B-6A89EEE1FB1B}" srcOrd="0" destOrd="0" presId="urn:microsoft.com/office/officeart/2005/8/layout/process5"/>
    <dgm:cxn modelId="{17A6A858-E410-1D42-8A88-A68501CB11A6}" type="presOf" srcId="{9D5A44FE-A120-5C49-BE3C-11E4E9C02BA5}" destId="{953A4F49-CABA-EE4C-B2E5-9CB869F6E4ED}" srcOrd="1" destOrd="0" presId="urn:microsoft.com/office/officeart/2005/8/layout/process5"/>
    <dgm:cxn modelId="{B229F95E-E99A-8548-9AC7-874FD276AC9D}" type="presOf" srcId="{39FF0C45-4577-D547-9E65-724C4726803C}" destId="{56898DDF-8437-EC42-9216-02A5676D9D65}" srcOrd="0" destOrd="0" presId="urn:microsoft.com/office/officeart/2005/8/layout/process5"/>
    <dgm:cxn modelId="{5B72A362-7181-5A4E-B159-7142132BCE54}" srcId="{D3696DF3-103A-7746-A4AD-8B2D0BF603A1}" destId="{B91B1824-51B4-834B-9B2D-07C9B5EE7BDB}" srcOrd="4" destOrd="0" parTransId="{B6A4A867-08B8-FC48-B20C-CF4636BD7CE6}" sibTransId="{99F47B68-82B3-B040-BEAD-0C4BAEF09660}"/>
    <dgm:cxn modelId="{FE6DE370-6B14-8845-AE68-A0F4052B8DF9}" type="presOf" srcId="{040FCE7E-54E5-9144-B916-A3AD8CCC0A76}" destId="{AB605F97-648F-2A46-84C9-30952567E908}" srcOrd="0" destOrd="0" presId="urn:microsoft.com/office/officeart/2005/8/layout/process5"/>
    <dgm:cxn modelId="{24B58F71-7EAE-A641-B603-1A4182E80C9F}" type="presOf" srcId="{9D5A44FE-A120-5C49-BE3C-11E4E9C02BA5}" destId="{35929DD8-1757-CA43-9905-D9B9943F386C}" srcOrd="0" destOrd="0" presId="urn:microsoft.com/office/officeart/2005/8/layout/process5"/>
    <dgm:cxn modelId="{40086E81-82B1-E348-904C-8E5D78A3C5F4}" type="presOf" srcId="{B91B1824-51B4-834B-9B2D-07C9B5EE7BDB}" destId="{7E30D79C-B1BC-344B-829F-248B6E2AF57D}" srcOrd="0" destOrd="0" presId="urn:microsoft.com/office/officeart/2005/8/layout/process5"/>
    <dgm:cxn modelId="{139BA6A2-4258-4543-A47B-1F08B9697F16}" srcId="{D3696DF3-103A-7746-A4AD-8B2D0BF603A1}" destId="{040FCE7E-54E5-9144-B916-A3AD8CCC0A76}" srcOrd="3" destOrd="0" parTransId="{722598D5-77F4-0F46-97EC-201E69B277EF}" sibTransId="{9D5A44FE-A120-5C49-BE3C-11E4E9C02BA5}"/>
    <dgm:cxn modelId="{8D5F48AA-A891-B446-87ED-67EAE49243C0}" type="presOf" srcId="{48A890D0-BDF1-CA41-A204-AEB029954B5F}" destId="{624571A2-87E4-7541-9009-BFBAC72E8653}" srcOrd="0" destOrd="0" presId="urn:microsoft.com/office/officeart/2005/8/layout/process5"/>
    <dgm:cxn modelId="{BE7AE6B2-EDC6-6F4E-B582-315E44656A2C}" type="presOf" srcId="{011E9657-03EE-3743-861B-059E0DAB907E}" destId="{0C1B0C9D-3AA9-084D-9226-6E5A8CC6A525}" srcOrd="0" destOrd="0" presId="urn:microsoft.com/office/officeart/2005/8/layout/process5"/>
    <dgm:cxn modelId="{E2C247CA-373A-2E47-8F36-3165718F3BE3}" srcId="{D3696DF3-103A-7746-A4AD-8B2D0BF603A1}" destId="{39FF0C45-4577-D547-9E65-724C4726803C}" srcOrd="5" destOrd="0" parTransId="{9B1BAA7F-27BD-024C-9837-67E4F950B745}" sibTransId="{A7082413-29F8-5A46-BFF1-01CF0214C883}"/>
    <dgm:cxn modelId="{AF9BBECB-2389-EF48-AD4B-4BF2DCFBB826}" srcId="{D3696DF3-103A-7746-A4AD-8B2D0BF603A1}" destId="{EDD60643-8C6D-B542-BB9D-F5296682D99D}" srcOrd="2" destOrd="0" parTransId="{A77F162F-30DC-444A-85EF-05A5CE47A375}" sibTransId="{909A860B-7B85-084A-8E38-51362172B336}"/>
    <dgm:cxn modelId="{38558DD0-D361-554D-94A8-81D98A763AA3}" type="presOf" srcId="{48A890D0-BDF1-CA41-A204-AEB029954B5F}" destId="{6F524AF1-3BA1-DF4B-A668-30A343E184D9}" srcOrd="1" destOrd="0" presId="urn:microsoft.com/office/officeart/2005/8/layout/process5"/>
    <dgm:cxn modelId="{808236DC-66B8-2849-9A55-4057AAF18D54}" type="presOf" srcId="{99F47B68-82B3-B040-BEAD-0C4BAEF09660}" destId="{DFD4EA3C-FC63-0B41-BB33-DF9EE0757A91}" srcOrd="0" destOrd="0" presId="urn:microsoft.com/office/officeart/2005/8/layout/process5"/>
    <dgm:cxn modelId="{E2BE48E0-FADA-8049-9007-03683E7EBBAF}" type="presOf" srcId="{C0AF2FD6-0C8F-B64D-881F-5652EB39C425}" destId="{9E631719-F66D-E841-8C53-8C132589695C}" srcOrd="0" destOrd="0" presId="urn:microsoft.com/office/officeart/2005/8/layout/process5"/>
    <dgm:cxn modelId="{BFA38EE5-3D7A-674C-A100-6EA5508FB9A2}" srcId="{D3696DF3-103A-7746-A4AD-8B2D0BF603A1}" destId="{C990DF8D-F695-7E41-BC32-3333AE1C0EE6}" srcOrd="0" destOrd="0" parTransId="{FBB3B191-B56D-8F47-8546-4C468D0639AD}" sibTransId="{48A890D0-BDF1-CA41-A204-AEB029954B5F}"/>
    <dgm:cxn modelId="{7ED71AEC-E0B6-BB4F-B1DE-476C294E44A6}" type="presOf" srcId="{C990DF8D-F695-7E41-BC32-3333AE1C0EE6}" destId="{D62DB4E7-9263-4842-9B83-7FBF9FAA945A}" srcOrd="0" destOrd="0" presId="urn:microsoft.com/office/officeart/2005/8/layout/process5"/>
    <dgm:cxn modelId="{2917DFFE-F1D8-F940-A1FD-66AA22280871}" type="presOf" srcId="{909A860B-7B85-084A-8E38-51362172B336}" destId="{895470D8-5FCB-7B41-B92E-7413C09C55FD}" srcOrd="0" destOrd="0" presId="urn:microsoft.com/office/officeart/2005/8/layout/process5"/>
    <dgm:cxn modelId="{85E0872A-9DDC-9342-B66B-DD9F963D81BF}" type="presParOf" srcId="{1D37E4B2-32FF-FD44-8242-07F24F7839B9}" destId="{D62DB4E7-9263-4842-9B83-7FBF9FAA945A}" srcOrd="0" destOrd="0" presId="urn:microsoft.com/office/officeart/2005/8/layout/process5"/>
    <dgm:cxn modelId="{BAB292ED-5B12-2649-9B6C-58E700983C85}" type="presParOf" srcId="{1D37E4B2-32FF-FD44-8242-07F24F7839B9}" destId="{624571A2-87E4-7541-9009-BFBAC72E8653}" srcOrd="1" destOrd="0" presId="urn:microsoft.com/office/officeart/2005/8/layout/process5"/>
    <dgm:cxn modelId="{52D95BF8-A82E-4044-A9CE-88A97CA88DC5}" type="presParOf" srcId="{624571A2-87E4-7541-9009-BFBAC72E8653}" destId="{6F524AF1-3BA1-DF4B-A668-30A343E184D9}" srcOrd="0" destOrd="0" presId="urn:microsoft.com/office/officeart/2005/8/layout/process5"/>
    <dgm:cxn modelId="{46229D31-5A26-BA45-B0F6-0E4A57AE7C3D}" type="presParOf" srcId="{1D37E4B2-32FF-FD44-8242-07F24F7839B9}" destId="{9E631719-F66D-E841-8C53-8C132589695C}" srcOrd="2" destOrd="0" presId="urn:microsoft.com/office/officeart/2005/8/layout/process5"/>
    <dgm:cxn modelId="{0EDE25E1-32D4-4242-A731-9E70ABDF8D7E}" type="presParOf" srcId="{1D37E4B2-32FF-FD44-8242-07F24F7839B9}" destId="{0C1B0C9D-3AA9-084D-9226-6E5A8CC6A525}" srcOrd="3" destOrd="0" presId="urn:microsoft.com/office/officeart/2005/8/layout/process5"/>
    <dgm:cxn modelId="{92E6D4BB-1FEF-3C42-969F-32B2F0E926C7}" type="presParOf" srcId="{0C1B0C9D-3AA9-084D-9226-6E5A8CC6A525}" destId="{F1D8F085-D56A-CB41-A681-1231F34287B6}" srcOrd="0" destOrd="0" presId="urn:microsoft.com/office/officeart/2005/8/layout/process5"/>
    <dgm:cxn modelId="{85C07DC3-1BB8-5848-AD2F-5B4AE60527F4}" type="presParOf" srcId="{1D37E4B2-32FF-FD44-8242-07F24F7839B9}" destId="{9F1133E9-4EDF-8240-844B-6A89EEE1FB1B}" srcOrd="4" destOrd="0" presId="urn:microsoft.com/office/officeart/2005/8/layout/process5"/>
    <dgm:cxn modelId="{39C5CB8F-EE34-9247-9CF5-A7DE36FE65A0}" type="presParOf" srcId="{1D37E4B2-32FF-FD44-8242-07F24F7839B9}" destId="{895470D8-5FCB-7B41-B92E-7413C09C55FD}" srcOrd="5" destOrd="0" presId="urn:microsoft.com/office/officeart/2005/8/layout/process5"/>
    <dgm:cxn modelId="{E26D8286-BE7F-304E-B38F-0842866260E9}" type="presParOf" srcId="{895470D8-5FCB-7B41-B92E-7413C09C55FD}" destId="{38D717BE-21E5-F34D-8F11-8175F05DB9DA}" srcOrd="0" destOrd="0" presId="urn:microsoft.com/office/officeart/2005/8/layout/process5"/>
    <dgm:cxn modelId="{72DE411E-A826-E548-A7C0-E207F5490730}" type="presParOf" srcId="{1D37E4B2-32FF-FD44-8242-07F24F7839B9}" destId="{AB605F97-648F-2A46-84C9-30952567E908}" srcOrd="6" destOrd="0" presId="urn:microsoft.com/office/officeart/2005/8/layout/process5"/>
    <dgm:cxn modelId="{BB27C912-DC37-9A4F-9822-43DEC4A5864C}" type="presParOf" srcId="{1D37E4B2-32FF-FD44-8242-07F24F7839B9}" destId="{35929DD8-1757-CA43-9905-D9B9943F386C}" srcOrd="7" destOrd="0" presId="urn:microsoft.com/office/officeart/2005/8/layout/process5"/>
    <dgm:cxn modelId="{BD7748B6-6CD1-F146-AD8D-AB5C7EAB1FF6}" type="presParOf" srcId="{35929DD8-1757-CA43-9905-D9B9943F386C}" destId="{953A4F49-CABA-EE4C-B2E5-9CB869F6E4ED}" srcOrd="0" destOrd="0" presId="urn:microsoft.com/office/officeart/2005/8/layout/process5"/>
    <dgm:cxn modelId="{F35EF786-CED3-D340-BBF5-162079FA538F}" type="presParOf" srcId="{1D37E4B2-32FF-FD44-8242-07F24F7839B9}" destId="{7E30D79C-B1BC-344B-829F-248B6E2AF57D}" srcOrd="8" destOrd="0" presId="urn:microsoft.com/office/officeart/2005/8/layout/process5"/>
    <dgm:cxn modelId="{00ECECF1-14FE-B54F-842F-D5A5026C8B9D}" type="presParOf" srcId="{1D37E4B2-32FF-FD44-8242-07F24F7839B9}" destId="{DFD4EA3C-FC63-0B41-BB33-DF9EE0757A91}" srcOrd="9" destOrd="0" presId="urn:microsoft.com/office/officeart/2005/8/layout/process5"/>
    <dgm:cxn modelId="{7BEDAF73-2C1A-FC4D-BACB-E0C3C49B5CCA}" type="presParOf" srcId="{DFD4EA3C-FC63-0B41-BB33-DF9EE0757A91}" destId="{C4C5C12A-2BAD-FA4F-A9A0-CBF437B3673C}" srcOrd="0" destOrd="0" presId="urn:microsoft.com/office/officeart/2005/8/layout/process5"/>
    <dgm:cxn modelId="{74E7550C-24E5-6849-B44E-5F9EA37E0612}" type="presParOf" srcId="{1D37E4B2-32FF-FD44-8242-07F24F7839B9}" destId="{56898DDF-8437-EC42-9216-02A5676D9D65}"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DE650C-F0F8-4C44-B8BB-ECD18BE85582}" type="doc">
      <dgm:prSet loTypeId="urn:microsoft.com/office/officeart/2005/8/layout/cycle3" loCatId="" qsTypeId="urn:microsoft.com/office/officeart/2005/8/quickstyle/3D3" qsCatId="3D" csTypeId="urn:microsoft.com/office/officeart/2005/8/colors/accent0_1" csCatId="mainScheme" phldr="1"/>
      <dgm:spPr/>
      <dgm:t>
        <a:bodyPr/>
        <a:lstStyle/>
        <a:p>
          <a:endParaRPr lang="fr-FR"/>
        </a:p>
      </dgm:t>
    </dgm:pt>
    <dgm:pt modelId="{9BE887AF-D201-2644-A54B-42FA8E7EC0EB}">
      <dgm:prSet phldrT="[Texte]" custT="1"/>
      <dgm:spPr/>
      <dgm:t>
        <a:bodyPr/>
        <a:lstStyle/>
        <a:p>
          <a:pPr algn="ctr"/>
          <a:r>
            <a:rPr lang="fr-FR" sz="1600" dirty="0">
              <a:latin typeface="Calibri" charset="0"/>
              <a:ea typeface="Calibri" charset="0"/>
              <a:cs typeface="Calibri" charset="0"/>
            </a:rPr>
            <a:t>1. Analyse </a:t>
          </a:r>
          <a:br>
            <a:rPr lang="fr-FR" sz="1600" dirty="0">
              <a:latin typeface="Calibri" charset="0"/>
              <a:ea typeface="Calibri" charset="0"/>
              <a:cs typeface="Calibri" charset="0"/>
            </a:rPr>
          </a:br>
          <a:r>
            <a:rPr lang="fr-FR" sz="1600" dirty="0">
              <a:latin typeface="Calibri" charset="0"/>
              <a:ea typeface="Calibri" charset="0"/>
              <a:cs typeface="Calibri" charset="0"/>
            </a:rPr>
            <a:t>de la pratique</a:t>
          </a:r>
        </a:p>
      </dgm:t>
    </dgm:pt>
    <dgm:pt modelId="{A85955A1-F474-D14A-A22F-6BFD73FFFE19}" type="parTrans" cxnId="{D8AE601C-AD98-C048-9B11-2E80BA1AAF6A}">
      <dgm:prSet/>
      <dgm:spPr/>
      <dgm:t>
        <a:bodyPr/>
        <a:lstStyle/>
        <a:p>
          <a:pPr algn="ctr"/>
          <a:endParaRPr lang="fr-FR" sz="1600">
            <a:latin typeface="Calibri" charset="0"/>
            <a:ea typeface="Calibri" charset="0"/>
            <a:cs typeface="Calibri" charset="0"/>
          </a:endParaRPr>
        </a:p>
      </dgm:t>
    </dgm:pt>
    <dgm:pt modelId="{EA035F54-E213-DE4B-B4BF-FF17125AE367}" type="sibTrans" cxnId="{D8AE601C-AD98-C048-9B11-2E80BA1AAF6A}">
      <dgm:prSet/>
      <dgm:spPr/>
      <dgm:t>
        <a:bodyPr/>
        <a:lstStyle/>
        <a:p>
          <a:pPr algn="ctr"/>
          <a:endParaRPr lang="fr-FR" sz="1600">
            <a:latin typeface="Calibri" charset="0"/>
            <a:ea typeface="Calibri" charset="0"/>
            <a:cs typeface="Calibri" charset="0"/>
          </a:endParaRPr>
        </a:p>
      </dgm:t>
    </dgm:pt>
    <dgm:pt modelId="{5C1EAD87-F52F-8A4F-855A-ED1774CA6817}">
      <dgm:prSet phldrT="[Texte]" custT="1"/>
      <dgm:spPr/>
      <dgm:t>
        <a:bodyPr/>
        <a:lstStyle/>
        <a:p>
          <a:pPr algn="ctr"/>
          <a:r>
            <a:rPr lang="fr-FR" sz="1600" dirty="0">
              <a:latin typeface="Calibri" charset="0"/>
              <a:ea typeface="Calibri" charset="0"/>
              <a:cs typeface="Calibri" charset="0"/>
            </a:rPr>
            <a:t>2. Appropriation </a:t>
          </a:r>
          <a:br>
            <a:rPr lang="fr-FR" sz="1600" dirty="0">
              <a:latin typeface="Calibri" charset="0"/>
              <a:ea typeface="Calibri" charset="0"/>
              <a:cs typeface="Calibri" charset="0"/>
            </a:rPr>
          </a:br>
          <a:r>
            <a:rPr lang="fr-FR" sz="1600" dirty="0">
              <a:latin typeface="Calibri" charset="0"/>
              <a:ea typeface="Calibri" charset="0"/>
              <a:cs typeface="Calibri" charset="0"/>
            </a:rPr>
            <a:t>de connaissances</a:t>
          </a:r>
        </a:p>
      </dgm:t>
    </dgm:pt>
    <dgm:pt modelId="{AF8123EA-1337-3649-B390-22613E4EA12A}" type="parTrans" cxnId="{4775C580-0814-AB47-AE10-57D1126A6E1F}">
      <dgm:prSet/>
      <dgm:spPr/>
      <dgm:t>
        <a:bodyPr/>
        <a:lstStyle/>
        <a:p>
          <a:pPr algn="ctr"/>
          <a:endParaRPr lang="fr-FR" sz="1600">
            <a:latin typeface="Calibri" charset="0"/>
            <a:ea typeface="Calibri" charset="0"/>
            <a:cs typeface="Calibri" charset="0"/>
          </a:endParaRPr>
        </a:p>
      </dgm:t>
    </dgm:pt>
    <dgm:pt modelId="{0DD767F5-6F22-D445-AA3D-892EDB871637}" type="sibTrans" cxnId="{4775C580-0814-AB47-AE10-57D1126A6E1F}">
      <dgm:prSet/>
      <dgm:spPr/>
      <dgm:t>
        <a:bodyPr/>
        <a:lstStyle/>
        <a:p>
          <a:pPr algn="ctr"/>
          <a:endParaRPr lang="fr-FR" sz="1600">
            <a:latin typeface="Calibri" charset="0"/>
            <a:ea typeface="Calibri" charset="0"/>
            <a:cs typeface="Calibri" charset="0"/>
          </a:endParaRPr>
        </a:p>
      </dgm:t>
    </dgm:pt>
    <dgm:pt modelId="{AA1F944F-9915-D549-92EA-C3B466717161}">
      <dgm:prSet phldrT="[Texte]" custT="1"/>
      <dgm:spPr/>
      <dgm:t>
        <a:bodyPr/>
        <a:lstStyle/>
        <a:p>
          <a:pPr algn="ctr"/>
          <a:r>
            <a:rPr lang="fr-FR" sz="1600" dirty="0">
              <a:latin typeface="Calibri" charset="0"/>
              <a:ea typeface="Calibri" charset="0"/>
              <a:cs typeface="Calibri" charset="0"/>
            </a:rPr>
            <a:t>3. Conception </a:t>
          </a:r>
          <a:br>
            <a:rPr lang="fr-FR" sz="1600" dirty="0">
              <a:latin typeface="Calibri" charset="0"/>
              <a:ea typeface="Calibri" charset="0"/>
              <a:cs typeface="Calibri" charset="0"/>
            </a:rPr>
          </a:br>
          <a:r>
            <a:rPr lang="fr-FR" sz="1600" dirty="0">
              <a:latin typeface="Calibri" charset="0"/>
              <a:ea typeface="Calibri" charset="0"/>
              <a:cs typeface="Calibri" charset="0"/>
            </a:rPr>
            <a:t>du changement</a:t>
          </a:r>
        </a:p>
      </dgm:t>
    </dgm:pt>
    <dgm:pt modelId="{77480CA8-1883-7346-AC10-3A5FDABB87A7}" type="parTrans" cxnId="{F1CA37E5-E217-3849-B0B7-11BAD4E67EAC}">
      <dgm:prSet/>
      <dgm:spPr/>
      <dgm:t>
        <a:bodyPr/>
        <a:lstStyle/>
        <a:p>
          <a:pPr algn="ctr"/>
          <a:endParaRPr lang="fr-FR" sz="1600">
            <a:latin typeface="Calibri" charset="0"/>
            <a:ea typeface="Calibri" charset="0"/>
            <a:cs typeface="Calibri" charset="0"/>
          </a:endParaRPr>
        </a:p>
      </dgm:t>
    </dgm:pt>
    <dgm:pt modelId="{07445934-4DE7-F24C-B358-FF150CDD3D67}" type="sibTrans" cxnId="{F1CA37E5-E217-3849-B0B7-11BAD4E67EAC}">
      <dgm:prSet/>
      <dgm:spPr/>
      <dgm:t>
        <a:bodyPr/>
        <a:lstStyle/>
        <a:p>
          <a:pPr algn="ctr"/>
          <a:endParaRPr lang="fr-FR" sz="1600">
            <a:latin typeface="Calibri" charset="0"/>
            <a:ea typeface="Calibri" charset="0"/>
            <a:cs typeface="Calibri" charset="0"/>
          </a:endParaRPr>
        </a:p>
      </dgm:t>
    </dgm:pt>
    <dgm:pt modelId="{EAFF317D-1EC4-6648-8E02-0A72FB937777}">
      <dgm:prSet phldrT="[Texte]" custT="1"/>
      <dgm:spPr/>
      <dgm:t>
        <a:bodyPr/>
        <a:lstStyle/>
        <a:p>
          <a:pPr algn="ctr"/>
          <a:r>
            <a:rPr lang="fr-FR" sz="1600" dirty="0">
              <a:latin typeface="Calibri" charset="0"/>
              <a:ea typeface="Calibri" charset="0"/>
              <a:cs typeface="Calibri" charset="0"/>
            </a:rPr>
            <a:t>4. Implantation </a:t>
          </a:r>
          <a:br>
            <a:rPr lang="fr-FR" sz="1600" dirty="0">
              <a:latin typeface="Calibri" charset="0"/>
              <a:ea typeface="Calibri" charset="0"/>
              <a:cs typeface="Calibri" charset="0"/>
            </a:rPr>
          </a:br>
          <a:r>
            <a:rPr lang="fr-FR" sz="1600" dirty="0">
              <a:latin typeface="Calibri" charset="0"/>
              <a:ea typeface="Calibri" charset="0"/>
              <a:cs typeface="Calibri" charset="0"/>
            </a:rPr>
            <a:t>du changement</a:t>
          </a:r>
        </a:p>
      </dgm:t>
    </dgm:pt>
    <dgm:pt modelId="{C506EE49-41B3-C040-91FA-8975DEFFE59A}" type="parTrans" cxnId="{D67391D9-6A42-7745-8DA8-9E1E06498870}">
      <dgm:prSet/>
      <dgm:spPr/>
      <dgm:t>
        <a:bodyPr/>
        <a:lstStyle/>
        <a:p>
          <a:pPr algn="ctr"/>
          <a:endParaRPr lang="fr-FR" sz="1600">
            <a:latin typeface="Calibri" charset="0"/>
            <a:ea typeface="Calibri" charset="0"/>
            <a:cs typeface="Calibri" charset="0"/>
          </a:endParaRPr>
        </a:p>
      </dgm:t>
    </dgm:pt>
    <dgm:pt modelId="{5B8D37A9-4BA3-8F42-B382-A79EE4CF894F}" type="sibTrans" cxnId="{D67391D9-6A42-7745-8DA8-9E1E06498870}">
      <dgm:prSet/>
      <dgm:spPr/>
      <dgm:t>
        <a:bodyPr/>
        <a:lstStyle/>
        <a:p>
          <a:pPr algn="ctr"/>
          <a:endParaRPr lang="fr-FR" sz="1600">
            <a:latin typeface="Calibri" charset="0"/>
            <a:ea typeface="Calibri" charset="0"/>
            <a:cs typeface="Calibri" charset="0"/>
          </a:endParaRPr>
        </a:p>
      </dgm:t>
    </dgm:pt>
    <dgm:pt modelId="{313B0FCA-03D3-9A4F-BE67-6C8532689B8E}">
      <dgm:prSet phldrT="[Texte]" custT="1"/>
      <dgm:spPr/>
      <dgm:t>
        <a:bodyPr/>
        <a:lstStyle/>
        <a:p>
          <a:pPr algn="ctr"/>
          <a:r>
            <a:rPr lang="fr-FR" sz="1600" dirty="0">
              <a:latin typeface="Calibri" charset="0"/>
              <a:ea typeface="Calibri" charset="0"/>
              <a:cs typeface="Calibri" charset="0"/>
            </a:rPr>
            <a:t>5. </a:t>
          </a:r>
          <a:r>
            <a:rPr lang="fr-FR" sz="1600">
              <a:latin typeface="Calibri" charset="0"/>
              <a:ea typeface="Calibri" charset="0"/>
              <a:cs typeface="Calibri" charset="0"/>
            </a:rPr>
            <a:t>Évaluation </a:t>
          </a:r>
          <a:br>
            <a:rPr lang="fr-FR" sz="1600">
              <a:latin typeface="Calibri" charset="0"/>
              <a:ea typeface="Calibri" charset="0"/>
              <a:cs typeface="Calibri" charset="0"/>
            </a:rPr>
          </a:br>
          <a:r>
            <a:rPr lang="fr-FR" sz="1600">
              <a:latin typeface="Calibri" charset="0"/>
              <a:ea typeface="Calibri" charset="0"/>
              <a:cs typeface="Calibri" charset="0"/>
            </a:rPr>
            <a:t>du </a:t>
          </a:r>
          <a:r>
            <a:rPr lang="fr-FR" sz="1600" dirty="0">
              <a:latin typeface="Calibri" charset="0"/>
              <a:ea typeface="Calibri" charset="0"/>
              <a:cs typeface="Calibri" charset="0"/>
            </a:rPr>
            <a:t>changement</a:t>
          </a:r>
        </a:p>
      </dgm:t>
    </dgm:pt>
    <dgm:pt modelId="{9F01E9BB-C365-E54B-9A97-591416FFEFA0}" type="parTrans" cxnId="{479B5E64-2E61-C44F-A949-FE86C406B53F}">
      <dgm:prSet/>
      <dgm:spPr/>
      <dgm:t>
        <a:bodyPr/>
        <a:lstStyle/>
        <a:p>
          <a:pPr algn="ctr"/>
          <a:endParaRPr lang="fr-FR" sz="1600">
            <a:latin typeface="Calibri" charset="0"/>
            <a:ea typeface="Calibri" charset="0"/>
            <a:cs typeface="Calibri" charset="0"/>
          </a:endParaRPr>
        </a:p>
      </dgm:t>
    </dgm:pt>
    <dgm:pt modelId="{F2C9D5EE-A278-8844-9E70-CF84761E54F0}" type="sibTrans" cxnId="{479B5E64-2E61-C44F-A949-FE86C406B53F}">
      <dgm:prSet/>
      <dgm:spPr/>
      <dgm:t>
        <a:bodyPr/>
        <a:lstStyle/>
        <a:p>
          <a:pPr algn="ctr"/>
          <a:endParaRPr lang="fr-FR" sz="1600">
            <a:latin typeface="Calibri" charset="0"/>
            <a:ea typeface="Calibri" charset="0"/>
            <a:cs typeface="Calibri" charset="0"/>
          </a:endParaRPr>
        </a:p>
      </dgm:t>
    </dgm:pt>
    <dgm:pt modelId="{98C9578E-C074-2D4C-B8BB-F15CCE110F07}">
      <dgm:prSet phldrT="[Texte]" custT="1"/>
      <dgm:spPr/>
      <dgm:t>
        <a:bodyPr/>
        <a:lstStyle/>
        <a:p>
          <a:pPr algn="ctr"/>
          <a:r>
            <a:rPr lang="fr-FR" sz="1600" dirty="0">
              <a:latin typeface="Calibri" charset="0"/>
              <a:ea typeface="Calibri" charset="0"/>
              <a:cs typeface="Calibri" charset="0"/>
            </a:rPr>
            <a:t>6</a:t>
          </a:r>
          <a:r>
            <a:rPr lang="fr-FR" sz="1600">
              <a:latin typeface="Calibri" charset="0"/>
              <a:ea typeface="Calibri" charset="0"/>
              <a:cs typeface="Calibri" charset="0"/>
            </a:rPr>
            <a:t>. Communication </a:t>
          </a:r>
          <a:r>
            <a:rPr lang="fr-FR" sz="1600" dirty="0">
              <a:latin typeface="Calibri" charset="0"/>
              <a:ea typeface="Calibri" charset="0"/>
              <a:cs typeface="Calibri" charset="0"/>
            </a:rPr>
            <a:t>du changement</a:t>
          </a:r>
        </a:p>
      </dgm:t>
    </dgm:pt>
    <dgm:pt modelId="{EBAF4015-24AD-7A45-B119-444144A4B3EC}" type="parTrans" cxnId="{1095363A-69C6-8B42-AD5A-C0E041E8C365}">
      <dgm:prSet/>
      <dgm:spPr/>
      <dgm:t>
        <a:bodyPr/>
        <a:lstStyle/>
        <a:p>
          <a:pPr algn="ctr"/>
          <a:endParaRPr lang="fr-FR" sz="1600">
            <a:latin typeface="Calibri" charset="0"/>
            <a:ea typeface="Calibri" charset="0"/>
            <a:cs typeface="Calibri" charset="0"/>
          </a:endParaRPr>
        </a:p>
      </dgm:t>
    </dgm:pt>
    <dgm:pt modelId="{FDBE126D-AD0C-B34D-BC8D-068CF4F70174}" type="sibTrans" cxnId="{1095363A-69C6-8B42-AD5A-C0E041E8C365}">
      <dgm:prSet/>
      <dgm:spPr/>
      <dgm:t>
        <a:bodyPr/>
        <a:lstStyle/>
        <a:p>
          <a:pPr algn="ctr"/>
          <a:endParaRPr lang="fr-FR" sz="1600">
            <a:latin typeface="Calibri" charset="0"/>
            <a:ea typeface="Calibri" charset="0"/>
            <a:cs typeface="Calibri" charset="0"/>
          </a:endParaRPr>
        </a:p>
      </dgm:t>
    </dgm:pt>
    <dgm:pt modelId="{6CFC3116-E02D-EA41-805C-6ADBE09D5107}" type="pres">
      <dgm:prSet presAssocID="{5CDE650C-F0F8-4C44-B8BB-ECD18BE85582}" presName="Name0" presStyleCnt="0">
        <dgm:presLayoutVars>
          <dgm:dir/>
          <dgm:resizeHandles val="exact"/>
        </dgm:presLayoutVars>
      </dgm:prSet>
      <dgm:spPr/>
    </dgm:pt>
    <dgm:pt modelId="{F69E52A3-F852-5D4C-8DFC-0553315C1060}" type="pres">
      <dgm:prSet presAssocID="{5CDE650C-F0F8-4C44-B8BB-ECD18BE85582}" presName="cycle" presStyleCnt="0"/>
      <dgm:spPr/>
    </dgm:pt>
    <dgm:pt modelId="{8CEA420E-B2E0-5B4F-871E-6BE920106BD8}" type="pres">
      <dgm:prSet presAssocID="{9BE887AF-D201-2644-A54B-42FA8E7EC0EB}" presName="nodeFirstNode" presStyleLbl="node1" presStyleIdx="0" presStyleCnt="6" custScaleX="106582" custScaleY="124468">
        <dgm:presLayoutVars>
          <dgm:bulletEnabled val="1"/>
        </dgm:presLayoutVars>
      </dgm:prSet>
      <dgm:spPr/>
    </dgm:pt>
    <dgm:pt modelId="{B28F88BE-B78D-0847-BCC9-AA74E452289A}" type="pres">
      <dgm:prSet presAssocID="{EA035F54-E213-DE4B-B4BF-FF17125AE367}" presName="sibTransFirstNode" presStyleLbl="bgShp" presStyleIdx="0" presStyleCnt="1"/>
      <dgm:spPr/>
    </dgm:pt>
    <dgm:pt modelId="{2776A55E-B8E9-7F4B-ADB2-BA6C235C4A6F}" type="pres">
      <dgm:prSet presAssocID="{5C1EAD87-F52F-8A4F-855A-ED1774CA6817}" presName="nodeFollowingNodes" presStyleLbl="node1" presStyleIdx="1" presStyleCnt="6" custScaleX="106582" custScaleY="124468" custRadScaleRad="96850" custRadScaleInc="15591">
        <dgm:presLayoutVars>
          <dgm:bulletEnabled val="1"/>
        </dgm:presLayoutVars>
      </dgm:prSet>
      <dgm:spPr/>
    </dgm:pt>
    <dgm:pt modelId="{CE34D2BC-2D66-6D40-9426-1DC28E1AF12E}" type="pres">
      <dgm:prSet presAssocID="{AA1F944F-9915-D549-92EA-C3B466717161}" presName="nodeFollowingNodes" presStyleLbl="node1" presStyleIdx="2" presStyleCnt="6" custScaleX="106582" custScaleY="124468" custRadScaleRad="96472" custRadScaleInc="-14219">
        <dgm:presLayoutVars>
          <dgm:bulletEnabled val="1"/>
        </dgm:presLayoutVars>
      </dgm:prSet>
      <dgm:spPr/>
    </dgm:pt>
    <dgm:pt modelId="{6DCAFD3C-A926-B249-A103-067DE8D967E1}" type="pres">
      <dgm:prSet presAssocID="{EAFF317D-1EC4-6648-8E02-0A72FB937777}" presName="nodeFollowingNodes" presStyleLbl="node1" presStyleIdx="3" presStyleCnt="6" custScaleX="106582" custScaleY="124468">
        <dgm:presLayoutVars>
          <dgm:bulletEnabled val="1"/>
        </dgm:presLayoutVars>
      </dgm:prSet>
      <dgm:spPr/>
    </dgm:pt>
    <dgm:pt modelId="{2D6515D2-C2AD-4944-9C79-A05F960BE8DA}" type="pres">
      <dgm:prSet presAssocID="{313B0FCA-03D3-9A4F-BE67-6C8532689B8E}" presName="nodeFollowingNodes" presStyleLbl="node1" presStyleIdx="4" presStyleCnt="6" custScaleX="106582" custScaleY="124468" custRadScaleRad="91318" custRadScaleInc="11579">
        <dgm:presLayoutVars>
          <dgm:bulletEnabled val="1"/>
        </dgm:presLayoutVars>
      </dgm:prSet>
      <dgm:spPr/>
    </dgm:pt>
    <dgm:pt modelId="{9A5EF72D-559E-C340-B254-724A9583B59B}" type="pres">
      <dgm:prSet presAssocID="{98C9578E-C074-2D4C-B8BB-F15CCE110F07}" presName="nodeFollowingNodes" presStyleLbl="node1" presStyleIdx="5" presStyleCnt="6" custScaleX="106582" custScaleY="124468" custRadScaleRad="91100" custRadScaleInc="-12739">
        <dgm:presLayoutVars>
          <dgm:bulletEnabled val="1"/>
        </dgm:presLayoutVars>
      </dgm:prSet>
      <dgm:spPr/>
    </dgm:pt>
  </dgm:ptLst>
  <dgm:cxnLst>
    <dgm:cxn modelId="{D8AE601C-AD98-C048-9B11-2E80BA1AAF6A}" srcId="{5CDE650C-F0F8-4C44-B8BB-ECD18BE85582}" destId="{9BE887AF-D201-2644-A54B-42FA8E7EC0EB}" srcOrd="0" destOrd="0" parTransId="{A85955A1-F474-D14A-A22F-6BFD73FFFE19}" sibTransId="{EA035F54-E213-DE4B-B4BF-FF17125AE367}"/>
    <dgm:cxn modelId="{E4E44439-2220-D647-A87E-357C7E862FB4}" type="presOf" srcId="{EAFF317D-1EC4-6648-8E02-0A72FB937777}" destId="{6DCAFD3C-A926-B249-A103-067DE8D967E1}" srcOrd="0" destOrd="0" presId="urn:microsoft.com/office/officeart/2005/8/layout/cycle3"/>
    <dgm:cxn modelId="{1095363A-69C6-8B42-AD5A-C0E041E8C365}" srcId="{5CDE650C-F0F8-4C44-B8BB-ECD18BE85582}" destId="{98C9578E-C074-2D4C-B8BB-F15CCE110F07}" srcOrd="5" destOrd="0" parTransId="{EBAF4015-24AD-7A45-B119-444144A4B3EC}" sibTransId="{FDBE126D-AD0C-B34D-BC8D-068CF4F70174}"/>
    <dgm:cxn modelId="{307EAF45-73A5-A142-9C69-A4778F65A566}" type="presOf" srcId="{AA1F944F-9915-D549-92EA-C3B466717161}" destId="{CE34D2BC-2D66-6D40-9426-1DC28E1AF12E}" srcOrd="0" destOrd="0" presId="urn:microsoft.com/office/officeart/2005/8/layout/cycle3"/>
    <dgm:cxn modelId="{75F56559-CD56-6E47-9B7B-79F7B66AB4C2}" type="presOf" srcId="{98C9578E-C074-2D4C-B8BB-F15CCE110F07}" destId="{9A5EF72D-559E-C340-B254-724A9583B59B}" srcOrd="0" destOrd="0" presId="urn:microsoft.com/office/officeart/2005/8/layout/cycle3"/>
    <dgm:cxn modelId="{31F08C5C-9B82-B34E-94E6-2C4FF248E970}" type="presOf" srcId="{9BE887AF-D201-2644-A54B-42FA8E7EC0EB}" destId="{8CEA420E-B2E0-5B4F-871E-6BE920106BD8}" srcOrd="0" destOrd="0" presId="urn:microsoft.com/office/officeart/2005/8/layout/cycle3"/>
    <dgm:cxn modelId="{479B5E64-2E61-C44F-A949-FE86C406B53F}" srcId="{5CDE650C-F0F8-4C44-B8BB-ECD18BE85582}" destId="{313B0FCA-03D3-9A4F-BE67-6C8532689B8E}" srcOrd="4" destOrd="0" parTransId="{9F01E9BB-C365-E54B-9A97-591416FFEFA0}" sibTransId="{F2C9D5EE-A278-8844-9E70-CF84761E54F0}"/>
    <dgm:cxn modelId="{3919F572-A2DE-674A-8F67-B0A13EBB4004}" type="presOf" srcId="{5CDE650C-F0F8-4C44-B8BB-ECD18BE85582}" destId="{6CFC3116-E02D-EA41-805C-6ADBE09D5107}" srcOrd="0" destOrd="0" presId="urn:microsoft.com/office/officeart/2005/8/layout/cycle3"/>
    <dgm:cxn modelId="{4775C580-0814-AB47-AE10-57D1126A6E1F}" srcId="{5CDE650C-F0F8-4C44-B8BB-ECD18BE85582}" destId="{5C1EAD87-F52F-8A4F-855A-ED1774CA6817}" srcOrd="1" destOrd="0" parTransId="{AF8123EA-1337-3649-B390-22613E4EA12A}" sibTransId="{0DD767F5-6F22-D445-AA3D-892EDB871637}"/>
    <dgm:cxn modelId="{220C0497-7BA0-184A-9FF0-787300A5BE21}" type="presOf" srcId="{EA035F54-E213-DE4B-B4BF-FF17125AE367}" destId="{B28F88BE-B78D-0847-BCC9-AA74E452289A}" srcOrd="0" destOrd="0" presId="urn:microsoft.com/office/officeart/2005/8/layout/cycle3"/>
    <dgm:cxn modelId="{AECC95B6-1D9A-A347-A544-DF120AE686C3}" type="presOf" srcId="{5C1EAD87-F52F-8A4F-855A-ED1774CA6817}" destId="{2776A55E-B8E9-7F4B-ADB2-BA6C235C4A6F}" srcOrd="0" destOrd="0" presId="urn:microsoft.com/office/officeart/2005/8/layout/cycle3"/>
    <dgm:cxn modelId="{D67391D9-6A42-7745-8DA8-9E1E06498870}" srcId="{5CDE650C-F0F8-4C44-B8BB-ECD18BE85582}" destId="{EAFF317D-1EC4-6648-8E02-0A72FB937777}" srcOrd="3" destOrd="0" parTransId="{C506EE49-41B3-C040-91FA-8975DEFFE59A}" sibTransId="{5B8D37A9-4BA3-8F42-B382-A79EE4CF894F}"/>
    <dgm:cxn modelId="{31472FE1-367E-8949-980D-5040DB26F952}" type="presOf" srcId="{313B0FCA-03D3-9A4F-BE67-6C8532689B8E}" destId="{2D6515D2-C2AD-4944-9C79-A05F960BE8DA}" srcOrd="0" destOrd="0" presId="urn:microsoft.com/office/officeart/2005/8/layout/cycle3"/>
    <dgm:cxn modelId="{F1CA37E5-E217-3849-B0B7-11BAD4E67EAC}" srcId="{5CDE650C-F0F8-4C44-B8BB-ECD18BE85582}" destId="{AA1F944F-9915-D549-92EA-C3B466717161}" srcOrd="2" destOrd="0" parTransId="{77480CA8-1883-7346-AC10-3A5FDABB87A7}" sibTransId="{07445934-4DE7-F24C-B358-FF150CDD3D67}"/>
    <dgm:cxn modelId="{3A3C4F26-8822-5A43-A2B2-6BAFDA6514C3}" type="presParOf" srcId="{6CFC3116-E02D-EA41-805C-6ADBE09D5107}" destId="{F69E52A3-F852-5D4C-8DFC-0553315C1060}" srcOrd="0" destOrd="0" presId="urn:microsoft.com/office/officeart/2005/8/layout/cycle3"/>
    <dgm:cxn modelId="{C5F263E9-C844-EA48-9FD1-77F8D7BF59FB}" type="presParOf" srcId="{F69E52A3-F852-5D4C-8DFC-0553315C1060}" destId="{8CEA420E-B2E0-5B4F-871E-6BE920106BD8}" srcOrd="0" destOrd="0" presId="urn:microsoft.com/office/officeart/2005/8/layout/cycle3"/>
    <dgm:cxn modelId="{C2525C5B-6D05-304C-A42A-854FF58C75F8}" type="presParOf" srcId="{F69E52A3-F852-5D4C-8DFC-0553315C1060}" destId="{B28F88BE-B78D-0847-BCC9-AA74E452289A}" srcOrd="1" destOrd="0" presId="urn:microsoft.com/office/officeart/2005/8/layout/cycle3"/>
    <dgm:cxn modelId="{135C33AA-77F5-FB42-9EE9-90868BEF1480}" type="presParOf" srcId="{F69E52A3-F852-5D4C-8DFC-0553315C1060}" destId="{2776A55E-B8E9-7F4B-ADB2-BA6C235C4A6F}" srcOrd="2" destOrd="0" presId="urn:microsoft.com/office/officeart/2005/8/layout/cycle3"/>
    <dgm:cxn modelId="{C2010B37-08DF-2C4B-917C-82236EAB9DEC}" type="presParOf" srcId="{F69E52A3-F852-5D4C-8DFC-0553315C1060}" destId="{CE34D2BC-2D66-6D40-9426-1DC28E1AF12E}" srcOrd="3" destOrd="0" presId="urn:microsoft.com/office/officeart/2005/8/layout/cycle3"/>
    <dgm:cxn modelId="{F5A93B32-F1CF-F549-9700-2EE4E4BF41DA}" type="presParOf" srcId="{F69E52A3-F852-5D4C-8DFC-0553315C1060}" destId="{6DCAFD3C-A926-B249-A103-067DE8D967E1}" srcOrd="4" destOrd="0" presId="urn:microsoft.com/office/officeart/2005/8/layout/cycle3"/>
    <dgm:cxn modelId="{D061CCAC-5DE7-8B40-8DD4-246BC4D1B1D3}" type="presParOf" srcId="{F69E52A3-F852-5D4C-8DFC-0553315C1060}" destId="{2D6515D2-C2AD-4944-9C79-A05F960BE8DA}" srcOrd="5" destOrd="0" presId="urn:microsoft.com/office/officeart/2005/8/layout/cycle3"/>
    <dgm:cxn modelId="{3722D5B5-DEC0-A649-B098-2AA6AE866A8D}" type="presParOf" srcId="{F69E52A3-F852-5D4C-8DFC-0553315C1060}" destId="{9A5EF72D-559E-C340-B254-724A9583B59B}" srcOrd="6" destOrd="0" presId="urn:microsoft.com/office/officeart/2005/8/layout/cycle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0DEF2D-99D3-48A0-9DFB-159297DC1B68}"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fr-FR"/>
        </a:p>
      </dgm:t>
    </dgm:pt>
    <dgm:pt modelId="{3A7296A0-2172-4C47-A3EE-7CD59F0CF15A}">
      <dgm:prSet phldrT="[Texte]" custT="1"/>
      <dgm:spPr>
        <a:solidFill>
          <a:schemeClr val="accent1">
            <a:lumMod val="40000"/>
            <a:lumOff val="60000"/>
            <a:alpha val="45000"/>
          </a:schemeClr>
        </a:solidFill>
        <a:ln>
          <a:solidFill>
            <a:schemeClr val="accent1">
              <a:lumMod val="75000"/>
            </a:schemeClr>
          </a:solidFill>
        </a:ln>
      </dgm:spPr>
      <dgm:t>
        <a:bodyPr/>
        <a:lstStyle/>
        <a:p>
          <a:r>
            <a:rPr lang="fr-CA" sz="2000" b="0" dirty="0">
              <a:solidFill>
                <a:schemeClr val="tx1"/>
              </a:solidFill>
              <a:effectLst/>
              <a:latin typeface="+mn-lt"/>
              <a:cs typeface="Calibri"/>
            </a:rPr>
            <a:t>Apprentissages</a:t>
          </a:r>
          <a:br>
            <a:rPr lang="fr-CA" sz="2000" b="0" dirty="0">
              <a:solidFill>
                <a:schemeClr val="tx1"/>
              </a:solidFill>
              <a:effectLst/>
              <a:latin typeface="+mn-lt"/>
              <a:cs typeface="Calibri"/>
            </a:rPr>
          </a:br>
          <a:r>
            <a:rPr lang="fr-CA" sz="2000" b="0" dirty="0">
              <a:solidFill>
                <a:schemeClr val="tx1"/>
              </a:solidFill>
              <a:effectLst/>
              <a:latin typeface="+mn-lt"/>
              <a:cs typeface="Calibri"/>
            </a:rPr>
            <a:t>visés</a:t>
          </a:r>
          <a:endParaRPr lang="fr-FR" sz="2000" b="0" dirty="0">
            <a:solidFill>
              <a:schemeClr val="tx1"/>
            </a:solidFill>
            <a:effectLst/>
            <a:latin typeface="+mn-lt"/>
            <a:cs typeface="Calibri"/>
          </a:endParaRPr>
        </a:p>
      </dgm:t>
    </dgm:pt>
    <dgm:pt modelId="{585D0C3F-BFDE-4403-870F-A030BA883D3B}" type="parTrans" cxnId="{7EA1029F-F379-4739-87EB-D6B07444AB97}">
      <dgm:prSet/>
      <dgm:spPr/>
      <dgm:t>
        <a:bodyPr/>
        <a:lstStyle/>
        <a:p>
          <a:endParaRPr lang="fr-FR"/>
        </a:p>
      </dgm:t>
    </dgm:pt>
    <dgm:pt modelId="{FC78A6CE-13E5-476F-8810-1777FD3B47D6}" type="sibTrans" cxnId="{7EA1029F-F379-4739-87EB-D6B07444AB97}">
      <dgm:prSet/>
      <dgm:spPr>
        <a:solidFill>
          <a:schemeClr val="accent1">
            <a:lumMod val="20000"/>
            <a:lumOff val="80000"/>
          </a:schemeClr>
        </a:solidFill>
        <a:ln>
          <a:solidFill>
            <a:schemeClr val="accent1">
              <a:lumMod val="50000"/>
            </a:schemeClr>
          </a:solidFill>
        </a:ln>
      </dgm:spPr>
      <dgm:t>
        <a:bodyPr/>
        <a:lstStyle/>
        <a:p>
          <a:endParaRPr lang="fr-FR"/>
        </a:p>
      </dgm:t>
    </dgm:pt>
    <dgm:pt modelId="{2D2E4E8A-D401-41A7-AE06-037AD8DF8327}">
      <dgm:prSet phldrT="[Texte]" custT="1"/>
      <dgm:spPr>
        <a:solidFill>
          <a:schemeClr val="accent1">
            <a:lumMod val="40000"/>
            <a:lumOff val="60000"/>
            <a:alpha val="45000"/>
          </a:schemeClr>
        </a:solidFill>
        <a:ln>
          <a:solidFill>
            <a:schemeClr val="accent1">
              <a:lumMod val="75000"/>
            </a:schemeClr>
          </a:solidFill>
        </a:ln>
      </dgm:spPr>
      <dgm:t>
        <a:bodyPr/>
        <a:lstStyle/>
        <a:p>
          <a:r>
            <a:rPr lang="fr-CA" sz="2000" b="0" dirty="0">
              <a:solidFill>
                <a:schemeClr val="tx1"/>
              </a:solidFill>
              <a:effectLst/>
              <a:latin typeface="+mn-lt"/>
              <a:cs typeface="Calibri"/>
            </a:rPr>
            <a:t>Stratégies</a:t>
          </a:r>
          <a:br>
            <a:rPr lang="fr-CA" sz="2000" b="0" dirty="0">
              <a:solidFill>
                <a:schemeClr val="tx1"/>
              </a:solidFill>
              <a:effectLst/>
              <a:latin typeface="+mn-lt"/>
              <a:cs typeface="Calibri"/>
            </a:rPr>
          </a:br>
          <a:r>
            <a:rPr lang="fr-CA" sz="2000" b="0" dirty="0">
              <a:solidFill>
                <a:schemeClr val="tx1"/>
              </a:solidFill>
              <a:effectLst/>
              <a:latin typeface="+mn-lt"/>
              <a:cs typeface="Calibri"/>
            </a:rPr>
            <a:t>d'évaluation</a:t>
          </a:r>
          <a:endParaRPr lang="fr-FR" sz="2000" b="0" dirty="0">
            <a:solidFill>
              <a:schemeClr val="tx1"/>
            </a:solidFill>
            <a:effectLst/>
            <a:latin typeface="+mn-lt"/>
            <a:cs typeface="Calibri"/>
          </a:endParaRPr>
        </a:p>
      </dgm:t>
    </dgm:pt>
    <dgm:pt modelId="{27BF537C-F288-402F-8AEC-136963EED77C}" type="parTrans" cxnId="{DE6A61E3-B94A-49AC-A707-3488F8D44971}">
      <dgm:prSet/>
      <dgm:spPr/>
      <dgm:t>
        <a:bodyPr/>
        <a:lstStyle/>
        <a:p>
          <a:endParaRPr lang="fr-FR"/>
        </a:p>
      </dgm:t>
    </dgm:pt>
    <dgm:pt modelId="{BA99B6E4-D92B-466C-BB89-01105664B242}" type="sibTrans" cxnId="{DE6A61E3-B94A-49AC-A707-3488F8D44971}">
      <dgm:prSet/>
      <dgm:spPr>
        <a:solidFill>
          <a:schemeClr val="accent1">
            <a:lumMod val="20000"/>
            <a:lumOff val="80000"/>
          </a:schemeClr>
        </a:solidFill>
        <a:ln>
          <a:solidFill>
            <a:schemeClr val="accent1">
              <a:lumMod val="50000"/>
            </a:schemeClr>
          </a:solidFill>
        </a:ln>
      </dgm:spPr>
      <dgm:t>
        <a:bodyPr/>
        <a:lstStyle/>
        <a:p>
          <a:endParaRPr lang="fr-FR"/>
        </a:p>
      </dgm:t>
    </dgm:pt>
    <dgm:pt modelId="{8C6DDE97-33FD-4DE4-A6DB-0ED62AB41F99}">
      <dgm:prSet phldrT="[Texte]" custT="1"/>
      <dgm:spPr>
        <a:solidFill>
          <a:schemeClr val="accent1">
            <a:lumMod val="40000"/>
            <a:lumOff val="60000"/>
            <a:alpha val="45000"/>
          </a:schemeClr>
        </a:solidFill>
        <a:ln>
          <a:solidFill>
            <a:schemeClr val="accent1">
              <a:lumMod val="75000"/>
            </a:schemeClr>
          </a:solidFill>
        </a:ln>
      </dgm:spPr>
      <dgm:t>
        <a:bodyPr/>
        <a:lstStyle/>
        <a:p>
          <a:r>
            <a:rPr lang="fr-CA" sz="2000" b="0" dirty="0">
              <a:solidFill>
                <a:schemeClr val="tx1"/>
              </a:solidFill>
              <a:effectLst/>
              <a:latin typeface="+mn-lt"/>
              <a:cs typeface="Calibri"/>
            </a:rPr>
            <a:t>Stratégies</a:t>
          </a:r>
          <a:br>
            <a:rPr lang="fr-CA" sz="2000" b="0" dirty="0">
              <a:solidFill>
                <a:schemeClr val="tx1"/>
              </a:solidFill>
              <a:effectLst/>
              <a:latin typeface="+mn-lt"/>
              <a:cs typeface="Calibri"/>
            </a:rPr>
          </a:br>
          <a:r>
            <a:rPr lang="fr-CA" sz="2000" b="0" dirty="0">
              <a:solidFill>
                <a:schemeClr val="tx1"/>
              </a:solidFill>
              <a:effectLst/>
              <a:latin typeface="+mn-lt"/>
              <a:cs typeface="Calibri"/>
            </a:rPr>
            <a:t>d'enseignement </a:t>
          </a:r>
          <a:br>
            <a:rPr lang="fr-CA" sz="2000" b="0" dirty="0">
              <a:solidFill>
                <a:schemeClr val="tx1"/>
              </a:solidFill>
              <a:effectLst/>
              <a:latin typeface="+mn-lt"/>
              <a:cs typeface="Calibri"/>
            </a:rPr>
          </a:br>
          <a:r>
            <a:rPr lang="fr-CA" sz="2000" b="0" dirty="0">
              <a:solidFill>
                <a:schemeClr val="tx1"/>
              </a:solidFill>
              <a:effectLst/>
              <a:latin typeface="+mn-lt"/>
              <a:cs typeface="Calibri"/>
            </a:rPr>
            <a:t>et d'apprentissage</a:t>
          </a:r>
          <a:endParaRPr lang="fr-FR" sz="2000" b="0" dirty="0">
            <a:solidFill>
              <a:schemeClr val="tx1"/>
            </a:solidFill>
            <a:effectLst/>
            <a:latin typeface="+mn-lt"/>
            <a:cs typeface="Calibri"/>
          </a:endParaRPr>
        </a:p>
      </dgm:t>
    </dgm:pt>
    <dgm:pt modelId="{1FEAA303-2378-463F-9D7D-8E2C2CCD8C0D}" type="parTrans" cxnId="{FF700C16-C18A-4E45-8682-C2D6B6112592}">
      <dgm:prSet/>
      <dgm:spPr/>
      <dgm:t>
        <a:bodyPr/>
        <a:lstStyle/>
        <a:p>
          <a:endParaRPr lang="fr-FR"/>
        </a:p>
      </dgm:t>
    </dgm:pt>
    <dgm:pt modelId="{8649DEAA-EF81-49D0-BAAB-45DB1ADAFD31}" type="sibTrans" cxnId="{FF700C16-C18A-4E45-8682-C2D6B6112592}">
      <dgm:prSet/>
      <dgm:spPr>
        <a:solidFill>
          <a:schemeClr val="accent1">
            <a:lumMod val="20000"/>
            <a:lumOff val="80000"/>
          </a:schemeClr>
        </a:solidFill>
        <a:ln>
          <a:solidFill>
            <a:schemeClr val="accent1">
              <a:lumMod val="50000"/>
            </a:schemeClr>
          </a:solidFill>
        </a:ln>
      </dgm:spPr>
      <dgm:t>
        <a:bodyPr/>
        <a:lstStyle/>
        <a:p>
          <a:endParaRPr lang="fr-FR"/>
        </a:p>
      </dgm:t>
    </dgm:pt>
    <dgm:pt modelId="{09180EB3-C42B-48EA-A1E8-B41A62C13613}" type="pres">
      <dgm:prSet presAssocID="{560DEF2D-99D3-48A0-9DFB-159297DC1B68}" presName="Name0" presStyleCnt="0">
        <dgm:presLayoutVars>
          <dgm:dir/>
          <dgm:resizeHandles val="exact"/>
        </dgm:presLayoutVars>
      </dgm:prSet>
      <dgm:spPr/>
    </dgm:pt>
    <dgm:pt modelId="{B36238B2-0553-4E81-AB26-1D12DE95E18D}" type="pres">
      <dgm:prSet presAssocID="{3A7296A0-2172-4C47-A3EE-7CD59F0CF15A}" presName="node" presStyleLbl="node1" presStyleIdx="0" presStyleCnt="3" custScaleX="111267">
        <dgm:presLayoutVars>
          <dgm:bulletEnabled val="1"/>
        </dgm:presLayoutVars>
      </dgm:prSet>
      <dgm:spPr/>
    </dgm:pt>
    <dgm:pt modelId="{6A3CF444-C2C9-4774-81B6-4151D2680361}" type="pres">
      <dgm:prSet presAssocID="{FC78A6CE-13E5-476F-8810-1777FD3B47D6}" presName="sibTrans" presStyleLbl="sibTrans2D1" presStyleIdx="0" presStyleCnt="3" custScaleX="211385" custScaleY="107185" custLinFactNeighborX="26128" custLinFactNeighborY="5755"/>
      <dgm:spPr/>
    </dgm:pt>
    <dgm:pt modelId="{C5058FE9-5E6C-4121-BA66-50C206385E60}" type="pres">
      <dgm:prSet presAssocID="{FC78A6CE-13E5-476F-8810-1777FD3B47D6}" presName="connectorText" presStyleLbl="sibTrans2D1" presStyleIdx="0" presStyleCnt="3"/>
      <dgm:spPr/>
    </dgm:pt>
    <dgm:pt modelId="{0EA04A73-A4C3-4887-B1A4-6000FD62FA86}" type="pres">
      <dgm:prSet presAssocID="{2D2E4E8A-D401-41A7-AE06-037AD8DF8327}" presName="node" presStyleLbl="node1" presStyleIdx="1" presStyleCnt="3" custScaleX="111267">
        <dgm:presLayoutVars>
          <dgm:bulletEnabled val="1"/>
        </dgm:presLayoutVars>
      </dgm:prSet>
      <dgm:spPr/>
    </dgm:pt>
    <dgm:pt modelId="{E364F35B-87D5-4617-8ED9-A971058E5B64}" type="pres">
      <dgm:prSet presAssocID="{BA99B6E4-D92B-466C-BB89-01105664B242}" presName="sibTrans" presStyleLbl="sibTrans2D1" presStyleIdx="1" presStyleCnt="3"/>
      <dgm:spPr/>
    </dgm:pt>
    <dgm:pt modelId="{D0A630FD-0FE2-4E59-AE00-B5F4ED5E8157}" type="pres">
      <dgm:prSet presAssocID="{BA99B6E4-D92B-466C-BB89-01105664B242}" presName="connectorText" presStyleLbl="sibTrans2D1" presStyleIdx="1" presStyleCnt="3"/>
      <dgm:spPr/>
    </dgm:pt>
    <dgm:pt modelId="{8588B09B-C7A1-47F3-9532-71880640321D}" type="pres">
      <dgm:prSet presAssocID="{8C6DDE97-33FD-4DE4-A6DB-0ED62AB41F99}" presName="node" presStyleLbl="node1" presStyleIdx="2" presStyleCnt="3" custScaleX="111267">
        <dgm:presLayoutVars>
          <dgm:bulletEnabled val="1"/>
        </dgm:presLayoutVars>
      </dgm:prSet>
      <dgm:spPr/>
    </dgm:pt>
    <dgm:pt modelId="{64C4865C-A226-49EA-B44A-01719B1D1C22}" type="pres">
      <dgm:prSet presAssocID="{8649DEAA-EF81-49D0-BAAB-45DB1ADAFD31}" presName="sibTrans" presStyleLbl="sibTrans2D1" presStyleIdx="2" presStyleCnt="3" custAng="21493672" custScaleX="214762" custScaleY="101226" custLinFactNeighborX="-32751" custLinFactNeighborY="6572"/>
      <dgm:spPr/>
    </dgm:pt>
    <dgm:pt modelId="{3B9B12BC-622A-4380-9E6A-2EFE5E55C6AE}" type="pres">
      <dgm:prSet presAssocID="{8649DEAA-EF81-49D0-BAAB-45DB1ADAFD31}" presName="connectorText" presStyleLbl="sibTrans2D1" presStyleIdx="2" presStyleCnt="3"/>
      <dgm:spPr/>
    </dgm:pt>
  </dgm:ptLst>
  <dgm:cxnLst>
    <dgm:cxn modelId="{FF700C16-C18A-4E45-8682-C2D6B6112592}" srcId="{560DEF2D-99D3-48A0-9DFB-159297DC1B68}" destId="{8C6DDE97-33FD-4DE4-A6DB-0ED62AB41F99}" srcOrd="2" destOrd="0" parTransId="{1FEAA303-2378-463F-9D7D-8E2C2CCD8C0D}" sibTransId="{8649DEAA-EF81-49D0-BAAB-45DB1ADAFD31}"/>
    <dgm:cxn modelId="{3DC31C17-90CB-8D45-A210-BA8D27D7A00B}" type="presOf" srcId="{8C6DDE97-33FD-4DE4-A6DB-0ED62AB41F99}" destId="{8588B09B-C7A1-47F3-9532-71880640321D}" srcOrd="0" destOrd="0" presId="urn:microsoft.com/office/officeart/2005/8/layout/cycle7"/>
    <dgm:cxn modelId="{7DBFF652-8808-CD4B-8653-1796CBAB9942}" type="presOf" srcId="{560DEF2D-99D3-48A0-9DFB-159297DC1B68}" destId="{09180EB3-C42B-48EA-A1E8-B41A62C13613}" srcOrd="0" destOrd="0" presId="urn:microsoft.com/office/officeart/2005/8/layout/cycle7"/>
    <dgm:cxn modelId="{0AB06C5F-AB8A-374C-B21E-D560E1D1B4B7}" type="presOf" srcId="{3A7296A0-2172-4C47-A3EE-7CD59F0CF15A}" destId="{B36238B2-0553-4E81-AB26-1D12DE95E18D}" srcOrd="0" destOrd="0" presId="urn:microsoft.com/office/officeart/2005/8/layout/cycle7"/>
    <dgm:cxn modelId="{E9A8E76D-F5F7-7348-8EDB-A3F52E27F1ED}" type="presOf" srcId="{BA99B6E4-D92B-466C-BB89-01105664B242}" destId="{D0A630FD-0FE2-4E59-AE00-B5F4ED5E8157}" srcOrd="1" destOrd="0" presId="urn:microsoft.com/office/officeart/2005/8/layout/cycle7"/>
    <dgm:cxn modelId="{25F03977-6949-BD47-BBE0-397BDF90343C}" type="presOf" srcId="{BA99B6E4-D92B-466C-BB89-01105664B242}" destId="{E364F35B-87D5-4617-8ED9-A971058E5B64}" srcOrd="0" destOrd="0" presId="urn:microsoft.com/office/officeart/2005/8/layout/cycle7"/>
    <dgm:cxn modelId="{394DD679-1A94-8843-AADC-D87810D0AE4A}" type="presOf" srcId="{FC78A6CE-13E5-476F-8810-1777FD3B47D6}" destId="{C5058FE9-5E6C-4121-BA66-50C206385E60}" srcOrd="1" destOrd="0" presId="urn:microsoft.com/office/officeart/2005/8/layout/cycle7"/>
    <dgm:cxn modelId="{7EA1029F-F379-4739-87EB-D6B07444AB97}" srcId="{560DEF2D-99D3-48A0-9DFB-159297DC1B68}" destId="{3A7296A0-2172-4C47-A3EE-7CD59F0CF15A}" srcOrd="0" destOrd="0" parTransId="{585D0C3F-BFDE-4403-870F-A030BA883D3B}" sibTransId="{FC78A6CE-13E5-476F-8810-1777FD3B47D6}"/>
    <dgm:cxn modelId="{D91DDBAC-6461-1343-B7D8-4B168796E818}" type="presOf" srcId="{8649DEAA-EF81-49D0-BAAB-45DB1ADAFD31}" destId="{64C4865C-A226-49EA-B44A-01719B1D1C22}" srcOrd="0" destOrd="0" presId="urn:microsoft.com/office/officeart/2005/8/layout/cycle7"/>
    <dgm:cxn modelId="{130226BC-A4E2-7844-B1D7-0448108B438E}" type="presOf" srcId="{2D2E4E8A-D401-41A7-AE06-037AD8DF8327}" destId="{0EA04A73-A4C3-4887-B1A4-6000FD62FA86}" srcOrd="0" destOrd="0" presId="urn:microsoft.com/office/officeart/2005/8/layout/cycle7"/>
    <dgm:cxn modelId="{DE6A61E3-B94A-49AC-A707-3488F8D44971}" srcId="{560DEF2D-99D3-48A0-9DFB-159297DC1B68}" destId="{2D2E4E8A-D401-41A7-AE06-037AD8DF8327}" srcOrd="1" destOrd="0" parTransId="{27BF537C-F288-402F-8AEC-136963EED77C}" sibTransId="{BA99B6E4-D92B-466C-BB89-01105664B242}"/>
    <dgm:cxn modelId="{FC7D43EA-7712-3448-975B-5366438F1394}" type="presOf" srcId="{FC78A6CE-13E5-476F-8810-1777FD3B47D6}" destId="{6A3CF444-C2C9-4774-81B6-4151D2680361}" srcOrd="0" destOrd="0" presId="urn:microsoft.com/office/officeart/2005/8/layout/cycle7"/>
    <dgm:cxn modelId="{6AB2FBF2-24F9-7346-BB03-E9BA6493F263}" type="presOf" srcId="{8649DEAA-EF81-49D0-BAAB-45DB1ADAFD31}" destId="{3B9B12BC-622A-4380-9E6A-2EFE5E55C6AE}" srcOrd="1" destOrd="0" presId="urn:microsoft.com/office/officeart/2005/8/layout/cycle7"/>
    <dgm:cxn modelId="{B8A6F9D7-AB61-4B40-9A37-FDCC1466D2F6}" type="presParOf" srcId="{09180EB3-C42B-48EA-A1E8-B41A62C13613}" destId="{B36238B2-0553-4E81-AB26-1D12DE95E18D}" srcOrd="0" destOrd="0" presId="urn:microsoft.com/office/officeart/2005/8/layout/cycle7"/>
    <dgm:cxn modelId="{D4B9B0E7-AAAA-F748-A506-1824961AC164}" type="presParOf" srcId="{09180EB3-C42B-48EA-A1E8-B41A62C13613}" destId="{6A3CF444-C2C9-4774-81B6-4151D2680361}" srcOrd="1" destOrd="0" presId="urn:microsoft.com/office/officeart/2005/8/layout/cycle7"/>
    <dgm:cxn modelId="{1E0B10FE-0F97-7442-9865-3986493165FB}" type="presParOf" srcId="{6A3CF444-C2C9-4774-81B6-4151D2680361}" destId="{C5058FE9-5E6C-4121-BA66-50C206385E60}" srcOrd="0" destOrd="0" presId="urn:microsoft.com/office/officeart/2005/8/layout/cycle7"/>
    <dgm:cxn modelId="{767CA754-ED99-9C4E-890E-3844E3C8B264}" type="presParOf" srcId="{09180EB3-C42B-48EA-A1E8-B41A62C13613}" destId="{0EA04A73-A4C3-4887-B1A4-6000FD62FA86}" srcOrd="2" destOrd="0" presId="urn:microsoft.com/office/officeart/2005/8/layout/cycle7"/>
    <dgm:cxn modelId="{57998981-1ADB-7940-B08E-8101BB3CC389}" type="presParOf" srcId="{09180EB3-C42B-48EA-A1E8-B41A62C13613}" destId="{E364F35B-87D5-4617-8ED9-A971058E5B64}" srcOrd="3" destOrd="0" presId="urn:microsoft.com/office/officeart/2005/8/layout/cycle7"/>
    <dgm:cxn modelId="{E0C2D8EA-AF34-6E45-8EFE-B3D32E792B82}" type="presParOf" srcId="{E364F35B-87D5-4617-8ED9-A971058E5B64}" destId="{D0A630FD-0FE2-4E59-AE00-B5F4ED5E8157}" srcOrd="0" destOrd="0" presId="urn:microsoft.com/office/officeart/2005/8/layout/cycle7"/>
    <dgm:cxn modelId="{BF6D379E-A337-624A-9F00-6B593FF0859A}" type="presParOf" srcId="{09180EB3-C42B-48EA-A1E8-B41A62C13613}" destId="{8588B09B-C7A1-47F3-9532-71880640321D}" srcOrd="4" destOrd="0" presId="urn:microsoft.com/office/officeart/2005/8/layout/cycle7"/>
    <dgm:cxn modelId="{3ADF226D-7339-B447-9E4C-8D967F27E595}" type="presParOf" srcId="{09180EB3-C42B-48EA-A1E8-B41A62C13613}" destId="{64C4865C-A226-49EA-B44A-01719B1D1C22}" srcOrd="5" destOrd="0" presId="urn:microsoft.com/office/officeart/2005/8/layout/cycle7"/>
    <dgm:cxn modelId="{4CDC0E4F-2FD4-8446-82D8-2A619BF1B56B}" type="presParOf" srcId="{64C4865C-A226-49EA-B44A-01719B1D1C22}" destId="{3B9B12BC-622A-4380-9E6A-2EFE5E55C6AE}" srcOrd="0" destOrd="0" presId="urn:microsoft.com/office/officeart/2005/8/layout/cycle7"/>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AC4AE-55C3-9948-9E19-6562E974BCC7}">
      <dsp:nvSpPr>
        <dsp:cNvPr id="0" name=""/>
        <dsp:cNvSpPr/>
      </dsp:nvSpPr>
      <dsp:spPr>
        <a:xfrm>
          <a:off x="2132820" y="0"/>
          <a:ext cx="2592559" cy="2592559"/>
        </a:xfrm>
        <a:prstGeom prst="triangle">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251999" numCol="1" spcCol="1270" anchor="ctr" anchorCtr="0">
          <a:noAutofit/>
        </a:bodyPr>
        <a:lstStyle/>
        <a:p>
          <a:pPr marL="0" lvl="0" indent="0" algn="ctr" defTabSz="533400">
            <a:lnSpc>
              <a:spcPct val="90000"/>
            </a:lnSpc>
            <a:spcBef>
              <a:spcPct val="0"/>
            </a:spcBef>
            <a:spcAft>
              <a:spcPct val="35000"/>
            </a:spcAft>
            <a:buNone/>
          </a:pPr>
          <a:r>
            <a:rPr lang="fr-FR" sz="1200" b="1" kern="1200" dirty="0"/>
            <a:t>1. Clarification</a:t>
          </a:r>
          <a:r>
            <a:rPr lang="fr-FR" sz="1200" kern="1200" dirty="0"/>
            <a:t> </a:t>
          </a:r>
          <a:br>
            <a:rPr lang="fr-FR" sz="1200" kern="1200" dirty="0"/>
          </a:br>
          <a:r>
            <a:rPr lang="fr-FR" sz="1200" kern="1200" dirty="0"/>
            <a:t>Quel apprentissage veut-on évaluer?</a:t>
          </a:r>
        </a:p>
      </dsp:txBody>
      <dsp:txXfrm>
        <a:off x="2780960" y="1296280"/>
        <a:ext cx="1296279" cy="1296279"/>
      </dsp:txXfrm>
    </dsp:sp>
    <dsp:sp modelId="{2D70D69A-A65A-4949-80A7-C12DD27422A9}">
      <dsp:nvSpPr>
        <dsp:cNvPr id="0" name=""/>
        <dsp:cNvSpPr/>
      </dsp:nvSpPr>
      <dsp:spPr>
        <a:xfrm>
          <a:off x="836541" y="2592559"/>
          <a:ext cx="2592559" cy="2592559"/>
        </a:xfrm>
        <a:prstGeom prst="triangle">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144000" bIns="251999" numCol="1" spcCol="1270" anchor="ctr" anchorCtr="0">
          <a:noAutofit/>
        </a:bodyPr>
        <a:lstStyle/>
        <a:p>
          <a:pPr marL="0" lvl="0" indent="0" algn="ctr" defTabSz="533400">
            <a:lnSpc>
              <a:spcPct val="90000"/>
            </a:lnSpc>
            <a:spcBef>
              <a:spcPct val="0"/>
            </a:spcBef>
            <a:spcAft>
              <a:spcPct val="35000"/>
            </a:spcAft>
            <a:buNone/>
          </a:pPr>
          <a:r>
            <a:rPr lang="fr-FR" sz="1200" b="1" kern="1200" dirty="0"/>
            <a:t>2. Observation </a:t>
          </a:r>
          <a:r>
            <a:rPr lang="fr-FR" sz="1200" kern="1200" dirty="0"/>
            <a:t>Comment obtenir une preuve de l’apprentissage?</a:t>
          </a:r>
        </a:p>
      </dsp:txBody>
      <dsp:txXfrm>
        <a:off x="1484681" y="3888839"/>
        <a:ext cx="1296279" cy="1296279"/>
      </dsp:txXfrm>
    </dsp:sp>
    <dsp:sp modelId="{B1C1CCC3-EBFF-E141-8746-D0E40F2C6394}">
      <dsp:nvSpPr>
        <dsp:cNvPr id="0" name=""/>
        <dsp:cNvSpPr/>
      </dsp:nvSpPr>
      <dsp:spPr>
        <a:xfrm rot="10800000">
          <a:off x="2132820" y="2592559"/>
          <a:ext cx="2592559" cy="2592559"/>
        </a:xfrm>
        <a:prstGeom prst="triangle">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a:t>Évaluation</a:t>
          </a:r>
        </a:p>
      </dsp:txBody>
      <dsp:txXfrm rot="10800000">
        <a:off x="2780960" y="2592559"/>
        <a:ext cx="1296279" cy="1296279"/>
      </dsp:txXfrm>
    </dsp:sp>
    <dsp:sp modelId="{A5210DFD-5249-724C-808E-9FA2E7129145}">
      <dsp:nvSpPr>
        <dsp:cNvPr id="0" name=""/>
        <dsp:cNvSpPr/>
      </dsp:nvSpPr>
      <dsp:spPr>
        <a:xfrm>
          <a:off x="3429100" y="2592559"/>
          <a:ext cx="2592559" cy="2592559"/>
        </a:xfrm>
        <a:prstGeom prst="triangle">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000" tIns="0" rIns="0" bIns="251999" numCol="1" spcCol="1270" anchor="ctr" anchorCtr="0">
          <a:noAutofit/>
        </a:bodyPr>
        <a:lstStyle/>
        <a:p>
          <a:pPr marL="0" lvl="0" indent="0" algn="ctr" defTabSz="533400">
            <a:lnSpc>
              <a:spcPct val="90000"/>
            </a:lnSpc>
            <a:spcBef>
              <a:spcPct val="0"/>
            </a:spcBef>
            <a:spcAft>
              <a:spcPct val="35000"/>
            </a:spcAft>
            <a:buNone/>
          </a:pPr>
          <a:r>
            <a:rPr lang="fr-FR" sz="1200" b="1" kern="1200" dirty="0"/>
            <a:t>3. Interprétation </a:t>
          </a:r>
          <a:r>
            <a:rPr lang="fr-FR" sz="1200" kern="1200" dirty="0"/>
            <a:t>Comment analyser cette preuve de l’apprentissage?</a:t>
          </a:r>
        </a:p>
      </dsp:txBody>
      <dsp:txXfrm>
        <a:off x="4077240" y="3888839"/>
        <a:ext cx="1296279" cy="1296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DB4E7-9263-4842-9B83-7FBF9FAA945A}">
      <dsp:nvSpPr>
        <dsp:cNvPr id="0" name=""/>
        <dsp:cNvSpPr/>
      </dsp:nvSpPr>
      <dsp:spPr>
        <a:xfrm>
          <a:off x="7981" y="1084535"/>
          <a:ext cx="2385538" cy="1431322"/>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latin typeface="Calibri" charset="0"/>
              <a:ea typeface="Calibri" charset="0"/>
              <a:cs typeface="Calibri" charset="0"/>
            </a:rPr>
            <a:t>Analyser le contexte</a:t>
          </a:r>
        </a:p>
      </dsp:txBody>
      <dsp:txXfrm>
        <a:off x="49903" y="1126457"/>
        <a:ext cx="2301694" cy="1347478"/>
      </dsp:txXfrm>
    </dsp:sp>
    <dsp:sp modelId="{624571A2-87E4-7541-9009-BFBAC72E8653}">
      <dsp:nvSpPr>
        <dsp:cNvPr id="0" name=""/>
        <dsp:cNvSpPr/>
      </dsp:nvSpPr>
      <dsp:spPr>
        <a:xfrm>
          <a:off x="2603446" y="1504390"/>
          <a:ext cx="505734" cy="591613"/>
        </a:xfrm>
        <a:prstGeom prst="rightArrow">
          <a:avLst>
            <a:gd name="adj1" fmla="val 60000"/>
            <a:gd name="adj2" fmla="val 50000"/>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solidFill>
              <a:schemeClr val="tx1"/>
            </a:solidFill>
            <a:latin typeface="Calibri" charset="0"/>
            <a:ea typeface="Calibri" charset="0"/>
            <a:cs typeface="Calibri" charset="0"/>
          </a:endParaRPr>
        </a:p>
      </dsp:txBody>
      <dsp:txXfrm>
        <a:off x="2603446" y="1622713"/>
        <a:ext cx="354014" cy="354967"/>
      </dsp:txXfrm>
    </dsp:sp>
    <dsp:sp modelId="{9E631719-F66D-E841-8C53-8C132589695C}">
      <dsp:nvSpPr>
        <dsp:cNvPr id="0" name=""/>
        <dsp:cNvSpPr/>
      </dsp:nvSpPr>
      <dsp:spPr>
        <a:xfrm>
          <a:off x="3347734" y="1084535"/>
          <a:ext cx="2385538" cy="1431322"/>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CA" sz="1800" kern="1200" dirty="0"/>
            <a:t>Élaborer une vision commune </a:t>
          </a:r>
          <a:br>
            <a:rPr lang="fr-CA" sz="1800" kern="1200" dirty="0"/>
          </a:br>
          <a:r>
            <a:rPr lang="fr-CA" sz="1800" kern="1200" dirty="0"/>
            <a:t>du programme</a:t>
          </a:r>
          <a:endParaRPr lang="fr-FR" sz="1800" kern="1200" dirty="0">
            <a:solidFill>
              <a:schemeClr val="tx1"/>
            </a:solidFill>
            <a:latin typeface="Calibri" charset="0"/>
            <a:ea typeface="Calibri" charset="0"/>
            <a:cs typeface="Calibri" charset="0"/>
          </a:endParaRPr>
        </a:p>
      </dsp:txBody>
      <dsp:txXfrm>
        <a:off x="3389656" y="1126457"/>
        <a:ext cx="2301694" cy="1347478"/>
      </dsp:txXfrm>
    </dsp:sp>
    <dsp:sp modelId="{0C1B0C9D-3AA9-084D-9226-6E5A8CC6A525}">
      <dsp:nvSpPr>
        <dsp:cNvPr id="0" name=""/>
        <dsp:cNvSpPr/>
      </dsp:nvSpPr>
      <dsp:spPr>
        <a:xfrm>
          <a:off x="5943200" y="1504390"/>
          <a:ext cx="505734" cy="591613"/>
        </a:xfrm>
        <a:prstGeom prst="rightArrow">
          <a:avLst>
            <a:gd name="adj1" fmla="val 60000"/>
            <a:gd name="adj2" fmla="val 50000"/>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solidFill>
              <a:schemeClr val="tx1"/>
            </a:solidFill>
            <a:latin typeface="Calibri" charset="0"/>
            <a:ea typeface="Calibri" charset="0"/>
            <a:cs typeface="Calibri" charset="0"/>
          </a:endParaRPr>
        </a:p>
      </dsp:txBody>
      <dsp:txXfrm>
        <a:off x="5943200" y="1622713"/>
        <a:ext cx="354014" cy="354967"/>
      </dsp:txXfrm>
    </dsp:sp>
    <dsp:sp modelId="{9F1133E9-4EDF-8240-844B-6A89EEE1FB1B}">
      <dsp:nvSpPr>
        <dsp:cNvPr id="0" name=""/>
        <dsp:cNvSpPr/>
      </dsp:nvSpPr>
      <dsp:spPr>
        <a:xfrm>
          <a:off x="6687488" y="1084535"/>
          <a:ext cx="2385538" cy="1431322"/>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kern="1200" dirty="0">
              <a:solidFill>
                <a:schemeClr val="tx1"/>
              </a:solidFill>
              <a:latin typeface="Calibri" charset="0"/>
              <a:ea typeface="Calibri" charset="0"/>
              <a:cs typeface="Calibri" charset="0"/>
            </a:rPr>
            <a:t>Cerner au cœur de la profession des actions professionnelles</a:t>
          </a:r>
        </a:p>
      </dsp:txBody>
      <dsp:txXfrm>
        <a:off x="6729410" y="1126457"/>
        <a:ext cx="2301694" cy="1347478"/>
      </dsp:txXfrm>
    </dsp:sp>
    <dsp:sp modelId="{895470D8-5FCB-7B41-B92E-7413C09C55FD}">
      <dsp:nvSpPr>
        <dsp:cNvPr id="0" name=""/>
        <dsp:cNvSpPr/>
      </dsp:nvSpPr>
      <dsp:spPr>
        <a:xfrm rot="5400000">
          <a:off x="7627390" y="2682846"/>
          <a:ext cx="505734" cy="591613"/>
        </a:xfrm>
        <a:prstGeom prst="rightArrow">
          <a:avLst>
            <a:gd name="adj1" fmla="val 60000"/>
            <a:gd name="adj2" fmla="val 50000"/>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solidFill>
              <a:schemeClr val="tx1"/>
            </a:solidFill>
            <a:latin typeface="Calibri" charset="0"/>
            <a:ea typeface="Calibri" charset="0"/>
            <a:cs typeface="Calibri" charset="0"/>
          </a:endParaRPr>
        </a:p>
      </dsp:txBody>
      <dsp:txXfrm rot="-5400000">
        <a:off x="7702774" y="2725785"/>
        <a:ext cx="354967" cy="354014"/>
      </dsp:txXfrm>
    </dsp:sp>
    <dsp:sp modelId="{AB605F97-648F-2A46-84C9-30952567E908}">
      <dsp:nvSpPr>
        <dsp:cNvPr id="0" name=""/>
        <dsp:cNvSpPr/>
      </dsp:nvSpPr>
      <dsp:spPr>
        <a:xfrm>
          <a:off x="6687488" y="3470073"/>
          <a:ext cx="2385538" cy="1431322"/>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kern="1200" dirty="0"/>
            <a:t>Détailler les tâches inhérentes à chacune des actions professionnelles listées</a:t>
          </a:r>
        </a:p>
      </dsp:txBody>
      <dsp:txXfrm>
        <a:off x="6729410" y="3511995"/>
        <a:ext cx="2301694" cy="1347478"/>
      </dsp:txXfrm>
    </dsp:sp>
    <dsp:sp modelId="{35929DD8-1757-CA43-9905-D9B9943F386C}">
      <dsp:nvSpPr>
        <dsp:cNvPr id="0" name=""/>
        <dsp:cNvSpPr/>
      </dsp:nvSpPr>
      <dsp:spPr>
        <a:xfrm rot="10800000">
          <a:off x="5971826" y="3889928"/>
          <a:ext cx="505734" cy="591613"/>
        </a:xfrm>
        <a:prstGeom prst="rightArrow">
          <a:avLst>
            <a:gd name="adj1" fmla="val 60000"/>
            <a:gd name="adj2" fmla="val 50000"/>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solidFill>
              <a:schemeClr val="tx1"/>
            </a:solidFill>
            <a:latin typeface="Calibri" charset="0"/>
            <a:ea typeface="Calibri" charset="0"/>
            <a:cs typeface="Calibri" charset="0"/>
          </a:endParaRPr>
        </a:p>
      </dsp:txBody>
      <dsp:txXfrm rot="10800000">
        <a:off x="6123546" y="4008251"/>
        <a:ext cx="354014" cy="354967"/>
      </dsp:txXfrm>
    </dsp:sp>
    <dsp:sp modelId="{7E30D79C-B1BC-344B-829F-248B6E2AF57D}">
      <dsp:nvSpPr>
        <dsp:cNvPr id="0" name=""/>
        <dsp:cNvSpPr/>
      </dsp:nvSpPr>
      <dsp:spPr>
        <a:xfrm>
          <a:off x="3347734" y="3470073"/>
          <a:ext cx="2385538" cy="1431322"/>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kern="1200" dirty="0"/>
            <a:t>Formuler </a:t>
          </a:r>
          <a:br>
            <a:rPr lang="fr-FR" sz="1800" kern="1200" dirty="0"/>
          </a:br>
          <a:r>
            <a:rPr lang="fr-FR" sz="1800" kern="1200" dirty="0"/>
            <a:t>les (macro) compétences</a:t>
          </a:r>
        </a:p>
      </dsp:txBody>
      <dsp:txXfrm>
        <a:off x="3389656" y="3511995"/>
        <a:ext cx="2301694" cy="1347478"/>
      </dsp:txXfrm>
    </dsp:sp>
    <dsp:sp modelId="{DFD4EA3C-FC63-0B41-BB33-DF9EE0757A91}">
      <dsp:nvSpPr>
        <dsp:cNvPr id="0" name=""/>
        <dsp:cNvSpPr/>
      </dsp:nvSpPr>
      <dsp:spPr>
        <a:xfrm rot="10800000">
          <a:off x="2632073" y="3889928"/>
          <a:ext cx="505734" cy="591613"/>
        </a:xfrm>
        <a:prstGeom prst="rightArrow">
          <a:avLst>
            <a:gd name="adj1" fmla="val 60000"/>
            <a:gd name="adj2" fmla="val 50000"/>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fr-FR" sz="2500" kern="1200"/>
        </a:p>
      </dsp:txBody>
      <dsp:txXfrm rot="10800000">
        <a:off x="2783793" y="4008251"/>
        <a:ext cx="354014" cy="354967"/>
      </dsp:txXfrm>
    </dsp:sp>
    <dsp:sp modelId="{56898DDF-8437-EC42-9216-02A5676D9D65}">
      <dsp:nvSpPr>
        <dsp:cNvPr id="0" name=""/>
        <dsp:cNvSpPr/>
      </dsp:nvSpPr>
      <dsp:spPr>
        <a:xfrm>
          <a:off x="7981" y="3470073"/>
          <a:ext cx="2385538" cy="1431322"/>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latin typeface="Calibri" charset="0"/>
              <a:ea typeface="Calibri" charset="0"/>
              <a:cs typeface="Calibri" charset="0"/>
            </a:rPr>
            <a:t>Développer le design pédagogique</a:t>
          </a:r>
        </a:p>
      </dsp:txBody>
      <dsp:txXfrm>
        <a:off x="49903" y="3511995"/>
        <a:ext cx="2301694" cy="1347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F88BE-B78D-0847-BCC9-AA74E452289A}">
      <dsp:nvSpPr>
        <dsp:cNvPr id="0" name=""/>
        <dsp:cNvSpPr/>
      </dsp:nvSpPr>
      <dsp:spPr>
        <a:xfrm>
          <a:off x="841475" y="-27946"/>
          <a:ext cx="4030034" cy="4030034"/>
        </a:xfrm>
        <a:prstGeom prst="circularArrow">
          <a:avLst>
            <a:gd name="adj1" fmla="val 5274"/>
            <a:gd name="adj2" fmla="val 312630"/>
            <a:gd name="adj3" fmla="val 14163984"/>
            <a:gd name="adj4" fmla="val 17164655"/>
            <a:gd name="adj5" fmla="val 5477"/>
          </a:avLst>
        </a:prstGeom>
        <a:solidFill>
          <a:schemeClr val="dk1">
            <a:tint val="40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CEA420E-B2E0-5B4F-871E-6BE920106BD8}">
      <dsp:nvSpPr>
        <dsp:cNvPr id="0" name=""/>
        <dsp:cNvSpPr/>
      </dsp:nvSpPr>
      <dsp:spPr>
        <a:xfrm>
          <a:off x="2062661" y="-90159"/>
          <a:ext cx="1587663" cy="927047"/>
        </a:xfrm>
        <a:prstGeom prst="round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charset="0"/>
              <a:ea typeface="Calibri" charset="0"/>
              <a:cs typeface="Calibri" charset="0"/>
            </a:rPr>
            <a:t>1. Analyse </a:t>
          </a:r>
          <a:br>
            <a:rPr lang="fr-FR" sz="1600" kern="1200" dirty="0">
              <a:latin typeface="Calibri" charset="0"/>
              <a:ea typeface="Calibri" charset="0"/>
              <a:cs typeface="Calibri" charset="0"/>
            </a:rPr>
          </a:br>
          <a:r>
            <a:rPr lang="fr-FR" sz="1600" kern="1200" dirty="0">
              <a:latin typeface="Calibri" charset="0"/>
              <a:ea typeface="Calibri" charset="0"/>
              <a:cs typeface="Calibri" charset="0"/>
            </a:rPr>
            <a:t>de la pratique</a:t>
          </a:r>
        </a:p>
      </dsp:txBody>
      <dsp:txXfrm>
        <a:off x="2107916" y="-44904"/>
        <a:ext cx="1497153" cy="836537"/>
      </dsp:txXfrm>
    </dsp:sp>
    <dsp:sp modelId="{2776A55E-B8E9-7F4B-ADB2-BA6C235C4A6F}">
      <dsp:nvSpPr>
        <dsp:cNvPr id="0" name=""/>
        <dsp:cNvSpPr/>
      </dsp:nvSpPr>
      <dsp:spPr>
        <a:xfrm>
          <a:off x="3530955" y="952056"/>
          <a:ext cx="1587663" cy="927047"/>
        </a:xfrm>
        <a:prstGeom prst="round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charset="0"/>
              <a:ea typeface="Calibri" charset="0"/>
              <a:cs typeface="Calibri" charset="0"/>
            </a:rPr>
            <a:t>2. Appropriation </a:t>
          </a:r>
          <a:br>
            <a:rPr lang="fr-FR" sz="1600" kern="1200" dirty="0">
              <a:latin typeface="Calibri" charset="0"/>
              <a:ea typeface="Calibri" charset="0"/>
              <a:cs typeface="Calibri" charset="0"/>
            </a:rPr>
          </a:br>
          <a:r>
            <a:rPr lang="fr-FR" sz="1600" kern="1200" dirty="0">
              <a:latin typeface="Calibri" charset="0"/>
              <a:ea typeface="Calibri" charset="0"/>
              <a:cs typeface="Calibri" charset="0"/>
            </a:rPr>
            <a:t>de connaissances</a:t>
          </a:r>
        </a:p>
      </dsp:txBody>
      <dsp:txXfrm>
        <a:off x="3576210" y="997311"/>
        <a:ext cx="1497153" cy="836537"/>
      </dsp:txXfrm>
    </dsp:sp>
    <dsp:sp modelId="{CE34D2BC-2D66-6D40-9426-1DC28E1AF12E}">
      <dsp:nvSpPr>
        <dsp:cNvPr id="0" name=""/>
        <dsp:cNvSpPr/>
      </dsp:nvSpPr>
      <dsp:spPr>
        <a:xfrm>
          <a:off x="3517843" y="2153081"/>
          <a:ext cx="1587663" cy="927047"/>
        </a:xfrm>
        <a:prstGeom prst="round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charset="0"/>
              <a:ea typeface="Calibri" charset="0"/>
              <a:cs typeface="Calibri" charset="0"/>
            </a:rPr>
            <a:t>3. Conception </a:t>
          </a:r>
          <a:br>
            <a:rPr lang="fr-FR" sz="1600" kern="1200" dirty="0">
              <a:latin typeface="Calibri" charset="0"/>
              <a:ea typeface="Calibri" charset="0"/>
              <a:cs typeface="Calibri" charset="0"/>
            </a:rPr>
          </a:br>
          <a:r>
            <a:rPr lang="fr-FR" sz="1600" kern="1200" dirty="0">
              <a:latin typeface="Calibri" charset="0"/>
              <a:ea typeface="Calibri" charset="0"/>
              <a:cs typeface="Calibri" charset="0"/>
            </a:rPr>
            <a:t>du changement</a:t>
          </a:r>
        </a:p>
      </dsp:txBody>
      <dsp:txXfrm>
        <a:off x="3563098" y="2198336"/>
        <a:ext cx="1497153" cy="836537"/>
      </dsp:txXfrm>
    </dsp:sp>
    <dsp:sp modelId="{6DCAFD3C-A926-B249-A103-067DE8D967E1}">
      <dsp:nvSpPr>
        <dsp:cNvPr id="0" name=""/>
        <dsp:cNvSpPr/>
      </dsp:nvSpPr>
      <dsp:spPr>
        <a:xfrm>
          <a:off x="2062661" y="3179644"/>
          <a:ext cx="1587663" cy="927047"/>
        </a:xfrm>
        <a:prstGeom prst="round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charset="0"/>
              <a:ea typeface="Calibri" charset="0"/>
              <a:cs typeface="Calibri" charset="0"/>
            </a:rPr>
            <a:t>4. Implantation </a:t>
          </a:r>
          <a:br>
            <a:rPr lang="fr-FR" sz="1600" kern="1200" dirty="0">
              <a:latin typeface="Calibri" charset="0"/>
              <a:ea typeface="Calibri" charset="0"/>
              <a:cs typeface="Calibri" charset="0"/>
            </a:rPr>
          </a:br>
          <a:r>
            <a:rPr lang="fr-FR" sz="1600" kern="1200" dirty="0">
              <a:latin typeface="Calibri" charset="0"/>
              <a:ea typeface="Calibri" charset="0"/>
              <a:cs typeface="Calibri" charset="0"/>
            </a:rPr>
            <a:t>du changement</a:t>
          </a:r>
        </a:p>
      </dsp:txBody>
      <dsp:txXfrm>
        <a:off x="2107916" y="3224899"/>
        <a:ext cx="1497153" cy="836537"/>
      </dsp:txXfrm>
    </dsp:sp>
    <dsp:sp modelId="{2D6515D2-C2AD-4944-9C79-A05F960BE8DA}">
      <dsp:nvSpPr>
        <dsp:cNvPr id="0" name=""/>
        <dsp:cNvSpPr/>
      </dsp:nvSpPr>
      <dsp:spPr>
        <a:xfrm>
          <a:off x="699252" y="2153057"/>
          <a:ext cx="1587663" cy="927047"/>
        </a:xfrm>
        <a:prstGeom prst="round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charset="0"/>
              <a:ea typeface="Calibri" charset="0"/>
              <a:cs typeface="Calibri" charset="0"/>
            </a:rPr>
            <a:t>5. </a:t>
          </a:r>
          <a:r>
            <a:rPr lang="fr-FR" sz="1600" kern="1200">
              <a:latin typeface="Calibri" charset="0"/>
              <a:ea typeface="Calibri" charset="0"/>
              <a:cs typeface="Calibri" charset="0"/>
            </a:rPr>
            <a:t>Évaluation </a:t>
          </a:r>
          <a:br>
            <a:rPr lang="fr-FR" sz="1600" kern="1200">
              <a:latin typeface="Calibri" charset="0"/>
              <a:ea typeface="Calibri" charset="0"/>
              <a:cs typeface="Calibri" charset="0"/>
            </a:rPr>
          </a:br>
          <a:r>
            <a:rPr lang="fr-FR" sz="1600" kern="1200">
              <a:latin typeface="Calibri" charset="0"/>
              <a:ea typeface="Calibri" charset="0"/>
              <a:cs typeface="Calibri" charset="0"/>
            </a:rPr>
            <a:t>du </a:t>
          </a:r>
          <a:r>
            <a:rPr lang="fr-FR" sz="1600" kern="1200" dirty="0">
              <a:latin typeface="Calibri" charset="0"/>
              <a:ea typeface="Calibri" charset="0"/>
              <a:cs typeface="Calibri" charset="0"/>
            </a:rPr>
            <a:t>changement</a:t>
          </a:r>
        </a:p>
      </dsp:txBody>
      <dsp:txXfrm>
        <a:off x="744507" y="2198312"/>
        <a:ext cx="1497153" cy="836537"/>
      </dsp:txXfrm>
    </dsp:sp>
    <dsp:sp modelId="{9A5EF72D-559E-C340-B254-724A9583B59B}">
      <dsp:nvSpPr>
        <dsp:cNvPr id="0" name=""/>
        <dsp:cNvSpPr/>
      </dsp:nvSpPr>
      <dsp:spPr>
        <a:xfrm>
          <a:off x="696262" y="952074"/>
          <a:ext cx="1587663" cy="927047"/>
        </a:xfrm>
        <a:prstGeom prst="round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charset="0"/>
              <a:ea typeface="Calibri" charset="0"/>
              <a:cs typeface="Calibri" charset="0"/>
            </a:rPr>
            <a:t>6</a:t>
          </a:r>
          <a:r>
            <a:rPr lang="fr-FR" sz="1600" kern="1200">
              <a:latin typeface="Calibri" charset="0"/>
              <a:ea typeface="Calibri" charset="0"/>
              <a:cs typeface="Calibri" charset="0"/>
            </a:rPr>
            <a:t>. Communication </a:t>
          </a:r>
          <a:r>
            <a:rPr lang="fr-FR" sz="1600" kern="1200" dirty="0">
              <a:latin typeface="Calibri" charset="0"/>
              <a:ea typeface="Calibri" charset="0"/>
              <a:cs typeface="Calibri" charset="0"/>
            </a:rPr>
            <a:t>du changement</a:t>
          </a:r>
        </a:p>
      </dsp:txBody>
      <dsp:txXfrm>
        <a:off x="741517" y="997329"/>
        <a:ext cx="1497153" cy="836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238B2-0553-4E81-AB26-1D12DE95E18D}">
      <dsp:nvSpPr>
        <dsp:cNvPr id="0" name=""/>
        <dsp:cNvSpPr/>
      </dsp:nvSpPr>
      <dsp:spPr>
        <a:xfrm>
          <a:off x="2061111" y="1504"/>
          <a:ext cx="2331777" cy="1047829"/>
        </a:xfrm>
        <a:prstGeom prst="roundRect">
          <a:avLst>
            <a:gd name="adj" fmla="val 10000"/>
          </a:avLst>
        </a:prstGeom>
        <a:solidFill>
          <a:schemeClr val="accent1">
            <a:lumMod val="40000"/>
            <a:lumOff val="60000"/>
            <a:alpha val="4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kern="1200" dirty="0">
              <a:solidFill>
                <a:schemeClr val="tx1"/>
              </a:solidFill>
              <a:effectLst/>
              <a:latin typeface="+mn-lt"/>
              <a:cs typeface="Calibri"/>
            </a:rPr>
            <a:t>Apprentissages</a:t>
          </a:r>
          <a:br>
            <a:rPr lang="fr-CA" sz="2000" b="0" kern="1200" dirty="0">
              <a:solidFill>
                <a:schemeClr val="tx1"/>
              </a:solidFill>
              <a:effectLst/>
              <a:latin typeface="+mn-lt"/>
              <a:cs typeface="Calibri"/>
            </a:rPr>
          </a:br>
          <a:r>
            <a:rPr lang="fr-CA" sz="2000" b="0" kern="1200" dirty="0">
              <a:solidFill>
                <a:schemeClr val="tx1"/>
              </a:solidFill>
              <a:effectLst/>
              <a:latin typeface="+mn-lt"/>
              <a:cs typeface="Calibri"/>
            </a:rPr>
            <a:t>visés</a:t>
          </a:r>
          <a:endParaRPr lang="fr-FR" sz="2000" b="0" kern="1200" dirty="0">
            <a:solidFill>
              <a:schemeClr val="tx1"/>
            </a:solidFill>
            <a:effectLst/>
            <a:latin typeface="+mn-lt"/>
            <a:cs typeface="Calibri"/>
          </a:endParaRPr>
        </a:p>
      </dsp:txBody>
      <dsp:txXfrm>
        <a:off x="2091801" y="32194"/>
        <a:ext cx="2270397" cy="986449"/>
      </dsp:txXfrm>
    </dsp:sp>
    <dsp:sp modelId="{6A3CF444-C2C9-4774-81B6-4151D2680361}">
      <dsp:nvSpPr>
        <dsp:cNvPr id="0" name=""/>
        <dsp:cNvSpPr/>
      </dsp:nvSpPr>
      <dsp:spPr>
        <a:xfrm rot="3600000">
          <a:off x="3372758" y="1849446"/>
          <a:ext cx="1912768" cy="393090"/>
        </a:xfrm>
        <a:prstGeom prst="leftRightArrow">
          <a:avLst>
            <a:gd name="adj1" fmla="val 60000"/>
            <a:gd name="adj2" fmla="val 50000"/>
          </a:avLst>
        </a:prstGeom>
        <a:solidFill>
          <a:schemeClr val="accent1">
            <a:lumMod val="20000"/>
            <a:lumOff val="80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3490685" y="1928064"/>
        <a:ext cx="1676914" cy="235854"/>
      </dsp:txXfrm>
    </dsp:sp>
    <dsp:sp modelId="{0EA04A73-A4C3-4887-B1A4-6000FD62FA86}">
      <dsp:nvSpPr>
        <dsp:cNvPr id="0" name=""/>
        <dsp:cNvSpPr/>
      </dsp:nvSpPr>
      <dsp:spPr>
        <a:xfrm>
          <a:off x="3792546" y="3000437"/>
          <a:ext cx="2331777" cy="1047829"/>
        </a:xfrm>
        <a:prstGeom prst="roundRect">
          <a:avLst>
            <a:gd name="adj" fmla="val 10000"/>
          </a:avLst>
        </a:prstGeom>
        <a:solidFill>
          <a:schemeClr val="accent1">
            <a:lumMod val="40000"/>
            <a:lumOff val="60000"/>
            <a:alpha val="4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kern="1200" dirty="0">
              <a:solidFill>
                <a:schemeClr val="tx1"/>
              </a:solidFill>
              <a:effectLst/>
              <a:latin typeface="+mn-lt"/>
              <a:cs typeface="Calibri"/>
            </a:rPr>
            <a:t>Stratégies</a:t>
          </a:r>
          <a:br>
            <a:rPr lang="fr-CA" sz="2000" b="0" kern="1200" dirty="0">
              <a:solidFill>
                <a:schemeClr val="tx1"/>
              </a:solidFill>
              <a:effectLst/>
              <a:latin typeface="+mn-lt"/>
              <a:cs typeface="Calibri"/>
            </a:rPr>
          </a:br>
          <a:r>
            <a:rPr lang="fr-CA" sz="2000" b="0" kern="1200" dirty="0">
              <a:solidFill>
                <a:schemeClr val="tx1"/>
              </a:solidFill>
              <a:effectLst/>
              <a:latin typeface="+mn-lt"/>
              <a:cs typeface="Calibri"/>
            </a:rPr>
            <a:t>d'évaluation</a:t>
          </a:r>
          <a:endParaRPr lang="fr-FR" sz="2000" b="0" kern="1200" dirty="0">
            <a:solidFill>
              <a:schemeClr val="tx1"/>
            </a:solidFill>
            <a:effectLst/>
            <a:latin typeface="+mn-lt"/>
            <a:cs typeface="Calibri"/>
          </a:endParaRPr>
        </a:p>
      </dsp:txBody>
      <dsp:txXfrm>
        <a:off x="3823236" y="3031127"/>
        <a:ext cx="2270397" cy="986449"/>
      </dsp:txXfrm>
    </dsp:sp>
    <dsp:sp modelId="{E364F35B-87D5-4617-8ED9-A971058E5B64}">
      <dsp:nvSpPr>
        <dsp:cNvPr id="0" name=""/>
        <dsp:cNvSpPr/>
      </dsp:nvSpPr>
      <dsp:spPr>
        <a:xfrm rot="10800000">
          <a:off x="2774562" y="3340981"/>
          <a:ext cx="904874" cy="366740"/>
        </a:xfrm>
        <a:prstGeom prst="leftRightArrow">
          <a:avLst>
            <a:gd name="adj1" fmla="val 60000"/>
            <a:gd name="adj2" fmla="val 50000"/>
          </a:avLst>
        </a:prstGeom>
        <a:solidFill>
          <a:schemeClr val="accent1">
            <a:lumMod val="20000"/>
            <a:lumOff val="80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rot="10800000">
        <a:off x="2884584" y="3414329"/>
        <a:ext cx="684830" cy="220044"/>
      </dsp:txXfrm>
    </dsp:sp>
    <dsp:sp modelId="{8588B09B-C7A1-47F3-9532-71880640321D}">
      <dsp:nvSpPr>
        <dsp:cNvPr id="0" name=""/>
        <dsp:cNvSpPr/>
      </dsp:nvSpPr>
      <dsp:spPr>
        <a:xfrm>
          <a:off x="329676" y="3000437"/>
          <a:ext cx="2331777" cy="1047829"/>
        </a:xfrm>
        <a:prstGeom prst="roundRect">
          <a:avLst>
            <a:gd name="adj" fmla="val 10000"/>
          </a:avLst>
        </a:prstGeom>
        <a:solidFill>
          <a:schemeClr val="accent1">
            <a:lumMod val="40000"/>
            <a:lumOff val="60000"/>
            <a:alpha val="4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kern="1200" dirty="0">
              <a:solidFill>
                <a:schemeClr val="tx1"/>
              </a:solidFill>
              <a:effectLst/>
              <a:latin typeface="+mn-lt"/>
              <a:cs typeface="Calibri"/>
            </a:rPr>
            <a:t>Stratégies</a:t>
          </a:r>
          <a:br>
            <a:rPr lang="fr-CA" sz="2000" b="0" kern="1200" dirty="0">
              <a:solidFill>
                <a:schemeClr val="tx1"/>
              </a:solidFill>
              <a:effectLst/>
              <a:latin typeface="+mn-lt"/>
              <a:cs typeface="Calibri"/>
            </a:rPr>
          </a:br>
          <a:r>
            <a:rPr lang="fr-CA" sz="2000" b="0" kern="1200" dirty="0">
              <a:solidFill>
                <a:schemeClr val="tx1"/>
              </a:solidFill>
              <a:effectLst/>
              <a:latin typeface="+mn-lt"/>
              <a:cs typeface="Calibri"/>
            </a:rPr>
            <a:t>d'enseignement </a:t>
          </a:r>
          <a:br>
            <a:rPr lang="fr-CA" sz="2000" b="0" kern="1200" dirty="0">
              <a:solidFill>
                <a:schemeClr val="tx1"/>
              </a:solidFill>
              <a:effectLst/>
              <a:latin typeface="+mn-lt"/>
              <a:cs typeface="Calibri"/>
            </a:rPr>
          </a:br>
          <a:r>
            <a:rPr lang="fr-CA" sz="2000" b="0" kern="1200" dirty="0">
              <a:solidFill>
                <a:schemeClr val="tx1"/>
              </a:solidFill>
              <a:effectLst/>
              <a:latin typeface="+mn-lt"/>
              <a:cs typeface="Calibri"/>
            </a:rPr>
            <a:t>et d'apprentissage</a:t>
          </a:r>
          <a:endParaRPr lang="fr-FR" sz="2000" b="0" kern="1200" dirty="0">
            <a:solidFill>
              <a:schemeClr val="tx1"/>
            </a:solidFill>
            <a:effectLst/>
            <a:latin typeface="+mn-lt"/>
            <a:cs typeface="Calibri"/>
          </a:endParaRPr>
        </a:p>
      </dsp:txBody>
      <dsp:txXfrm>
        <a:off x="360366" y="3031127"/>
        <a:ext cx="2270397" cy="986449"/>
      </dsp:txXfrm>
    </dsp:sp>
    <dsp:sp modelId="{64C4865C-A226-49EA-B44A-01719B1D1C22}">
      <dsp:nvSpPr>
        <dsp:cNvPr id="0" name=""/>
        <dsp:cNvSpPr/>
      </dsp:nvSpPr>
      <dsp:spPr>
        <a:xfrm rot="17893672">
          <a:off x="1093264" y="1863369"/>
          <a:ext cx="1943325" cy="371236"/>
        </a:xfrm>
        <a:prstGeom prst="leftRightArrow">
          <a:avLst>
            <a:gd name="adj1" fmla="val 60000"/>
            <a:gd name="adj2" fmla="val 50000"/>
          </a:avLst>
        </a:prstGeom>
        <a:solidFill>
          <a:schemeClr val="accent1">
            <a:lumMod val="20000"/>
            <a:lumOff val="80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1204635" y="1937616"/>
        <a:ext cx="1720583" cy="2227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3029B-DD35-1C4B-9D3D-96975551CFE4}" type="datetimeFigureOut">
              <a:rPr lang="fr-FR" smtClean="0"/>
              <a:t>19/02/2018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E99DC-8256-1540-B2B5-C9C42A3373B1}" type="slidenum">
              <a:rPr lang="fr-FR" smtClean="0"/>
              <a:t>‹N°›</a:t>
            </a:fld>
            <a:endParaRPr lang="fr-FR"/>
          </a:p>
        </p:txBody>
      </p:sp>
    </p:spTree>
    <p:extLst>
      <p:ext uri="{BB962C8B-B14F-4D97-AF65-F5344CB8AC3E}">
        <p14:creationId xmlns:p14="http://schemas.microsoft.com/office/powerpoint/2010/main" val="4767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Cliquez et modifiez le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a:t>Lison (2018) - VetAgro Sup - Clermont-Ferrand</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Cliquez et modifiez le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Lison (2018) - VetAgro Sup - Clermont-Ferrand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Lison (2018) - VetAgro Sup - Clermont-Ferrand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Lison (2018) - VetAgro Sup - Clermont-Ferrand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Lison (2018) - VetAgro Sup - Clermont-Ferrand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Lison (2018) - VetAgro Sup - Clermont-Ferrand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Cliquez et modifiez le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Lison (2018) - VetAgro Sup - Clermont-Ferrand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Lison (2018) - VetAgro Sup - Clermont-Ferrand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fr-FR"/>
              <a:t>Cliquez et modifiez le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Lison (2018) - VetAgro Sup - Clermont-Ferrand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542366"/>
            <a:ext cx="10131425" cy="614082"/>
          </a:xfrm>
        </p:spPr>
        <p:txBody>
          <a:bodyPr>
            <a:normAutofit/>
          </a:bodyPr>
          <a:lstStyle>
            <a:lvl1pPr>
              <a:defRPr sz="3200" cap="none" baseline="0">
                <a:latin typeface="Calibri" charset="0"/>
                <a:ea typeface="Calibri" charset="0"/>
                <a:cs typeface="Calibri" charset="0"/>
              </a:defRPr>
            </a:lvl1pPr>
          </a:lstStyle>
          <a:p>
            <a:r>
              <a:rPr lang="fr-FR"/>
              <a:t>Cliquez et modifiez le titre</a:t>
            </a:r>
            <a:endParaRPr lang="en-US" dirty="0"/>
          </a:p>
        </p:txBody>
      </p:sp>
      <p:sp>
        <p:nvSpPr>
          <p:cNvPr id="3" name="Content Placeholder 2"/>
          <p:cNvSpPr>
            <a:spLocks noGrp="1"/>
          </p:cNvSpPr>
          <p:nvPr>
            <p:ph idx="1"/>
          </p:nvPr>
        </p:nvSpPr>
        <p:spPr>
          <a:xfrm>
            <a:off x="685801" y="1358153"/>
            <a:ext cx="10131425" cy="4867835"/>
          </a:xfrm>
        </p:spPr>
        <p:txBody>
          <a:bodyPr anchor="t">
            <a:normAutofit/>
          </a:bodyPr>
          <a:lstStyle>
            <a:lvl1pPr marL="285750" indent="-285750">
              <a:spcAft>
                <a:spcPts val="0"/>
              </a:spcAft>
              <a:buFont typeface="Wingdings" charset="2"/>
              <a:buChar char="Ø"/>
              <a:defRPr sz="2200">
                <a:latin typeface="Calibri" charset="0"/>
                <a:ea typeface="Calibri" charset="0"/>
                <a:cs typeface="Calibri" charset="0"/>
              </a:defRPr>
            </a:lvl1pPr>
            <a:lvl2pPr marL="742950" indent="-285750">
              <a:spcAft>
                <a:spcPts val="0"/>
              </a:spcAft>
              <a:buFont typeface="Wingdings" charset="2"/>
              <a:buChar char="Ø"/>
              <a:defRPr sz="2200">
                <a:latin typeface="Calibri" charset="0"/>
                <a:ea typeface="Calibri" charset="0"/>
                <a:cs typeface="Calibri" charset="0"/>
              </a:defRPr>
            </a:lvl2pPr>
            <a:lvl3pPr marL="1200150" indent="-285750">
              <a:spcAft>
                <a:spcPts val="0"/>
              </a:spcAft>
              <a:buFont typeface="Wingdings" charset="2"/>
              <a:buChar char="Ø"/>
              <a:defRPr sz="2200">
                <a:latin typeface="Calibri" charset="0"/>
                <a:ea typeface="Calibri" charset="0"/>
                <a:cs typeface="Calibri" charset="0"/>
              </a:defRPr>
            </a:lvl3pPr>
            <a:lvl4pPr marL="1543050" indent="-171450">
              <a:spcAft>
                <a:spcPts val="0"/>
              </a:spcAft>
              <a:buFont typeface="Wingdings" charset="2"/>
              <a:buChar char="Ø"/>
              <a:defRPr sz="2200">
                <a:latin typeface="Calibri" charset="0"/>
                <a:ea typeface="Calibri" charset="0"/>
                <a:cs typeface="Calibri" charset="0"/>
              </a:defRPr>
            </a:lvl4pPr>
            <a:lvl5pPr marL="2000250" indent="-171450">
              <a:spcAft>
                <a:spcPts val="0"/>
              </a:spcAft>
              <a:buFont typeface="Wingdings" charset="2"/>
              <a:buChar char="Ø"/>
              <a:defRPr sz="2200">
                <a:latin typeface="Calibri" charset="0"/>
                <a:ea typeface="Calibri" charset="0"/>
                <a:cs typeface="Calibri"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11"/>
          </p:nvPr>
        </p:nvSpPr>
        <p:spPr>
          <a:xfrm>
            <a:off x="1532964" y="6381561"/>
            <a:ext cx="3915335" cy="474653"/>
          </a:xfrm>
        </p:spPr>
        <p:txBody>
          <a:bodyPr/>
          <a:lstStyle>
            <a:lvl1pPr algn="l">
              <a:defRPr sz="1200"/>
            </a:lvl1pPr>
          </a:lstStyle>
          <a:p>
            <a:r>
              <a:rPr lang="en-US"/>
              <a:t>Lison (2018) - VetAgro Sup - Clermont-Ferrand</a:t>
            </a:r>
            <a:endParaRPr lang="en-US" dirty="0"/>
          </a:p>
        </p:txBody>
      </p:sp>
      <p:sp>
        <p:nvSpPr>
          <p:cNvPr id="6" name="Slide Number Placeholder 5"/>
          <p:cNvSpPr>
            <a:spLocks noGrp="1"/>
          </p:cNvSpPr>
          <p:nvPr>
            <p:ph type="sldNum" sz="quarter" idx="12"/>
          </p:nvPr>
        </p:nvSpPr>
        <p:spPr>
          <a:xfrm>
            <a:off x="161448" y="6340288"/>
            <a:ext cx="443671" cy="479610"/>
          </a:xfrm>
        </p:spPr>
        <p:txBody>
          <a:bodyPr/>
          <a:lstStyle>
            <a:lvl1pPr algn="ctr">
              <a:defRPr sz="1200"/>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Cliquez et modifiez le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Lison (2018) - VetAgro Sup - Clermont-Ferrand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Lison (2018) - VetAgro Sup - Clermont-Ferrand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Lison (2018) - VetAgro Sup - Clermont-Ferrand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Lison (2018) - VetAgro Sup - Clermont-Ferrand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Lison (2018) - VetAgro Sup - Clermont-Ferrand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Cliquez et modifiez le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Lison (2018) - VetAgro Sup - Clermont-Ferrand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Cliquez et modifiez le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Lison (2018) - VetAgro Sup - Clermont-Ferrand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Lison (2018) - VetAgro Sup - Clermont-Ferrand</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etaletaculture.fr/culture-generale/le-jour-ou-jai-decouvert-ce-quetait-la-docimologi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christelle.lison@usherbrooke.ca"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tif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80879" y="1964267"/>
            <a:ext cx="7966225" cy="2421464"/>
          </a:xfrm>
        </p:spPr>
        <p:txBody>
          <a:bodyPr anchor="ctr">
            <a:normAutofit/>
          </a:bodyPr>
          <a:lstStyle/>
          <a:p>
            <a:pPr algn="ctr"/>
            <a:r>
              <a:rPr lang="fr-FR" sz="2900" cap="none" dirty="0">
                <a:latin typeface="Calibri" charset="0"/>
                <a:ea typeface="Calibri" charset="0"/>
                <a:cs typeface="Calibri" charset="0"/>
              </a:rPr>
              <a:t>Penser l’évaluation des apprentissages </a:t>
            </a:r>
            <a:br>
              <a:rPr lang="fr-FR" sz="2900" cap="none" dirty="0">
                <a:latin typeface="Calibri" charset="0"/>
                <a:ea typeface="Calibri" charset="0"/>
                <a:cs typeface="Calibri" charset="0"/>
              </a:rPr>
            </a:br>
            <a:r>
              <a:rPr lang="fr-FR" sz="2900" cap="none" dirty="0">
                <a:latin typeface="Calibri" charset="0"/>
                <a:ea typeface="Calibri" charset="0"/>
                <a:cs typeface="Calibri" charset="0"/>
              </a:rPr>
              <a:t>dans un contexte d’approche par compétences: </a:t>
            </a:r>
            <a:br>
              <a:rPr lang="fr-FR" sz="2900" cap="none" dirty="0">
                <a:latin typeface="Calibri" charset="0"/>
                <a:ea typeface="Calibri" charset="0"/>
                <a:cs typeface="Calibri" charset="0"/>
              </a:rPr>
            </a:br>
            <a:r>
              <a:rPr lang="fr-FR" sz="2800" cap="none" dirty="0">
                <a:latin typeface="Calibri" charset="0"/>
                <a:ea typeface="Calibri" charset="0"/>
                <a:cs typeface="Calibri" charset="0"/>
              </a:rPr>
              <a:t>le cas de programmes de l’Université de Sherbrooke</a:t>
            </a:r>
          </a:p>
        </p:txBody>
      </p:sp>
      <p:sp>
        <p:nvSpPr>
          <p:cNvPr id="3" name="Sous-titre 2"/>
          <p:cNvSpPr>
            <a:spLocks noGrp="1"/>
          </p:cNvSpPr>
          <p:nvPr>
            <p:ph type="subTitle" idx="1"/>
          </p:nvPr>
        </p:nvSpPr>
        <p:spPr>
          <a:xfrm>
            <a:off x="4180879" y="4385732"/>
            <a:ext cx="7966225" cy="1009699"/>
          </a:xfrm>
        </p:spPr>
        <p:txBody>
          <a:bodyPr anchor="ctr">
            <a:noAutofit/>
          </a:bodyPr>
          <a:lstStyle/>
          <a:p>
            <a:pPr algn="ctr"/>
            <a:r>
              <a:rPr lang="fr-FR" sz="2400" cap="none" dirty="0">
                <a:latin typeface="Calibri" charset="0"/>
                <a:ea typeface="Calibri" charset="0"/>
                <a:cs typeface="Calibri" charset="0"/>
              </a:rPr>
              <a:t>Christelle Lison, PhD</a:t>
            </a:r>
          </a:p>
          <a:p>
            <a:pPr algn="ctr"/>
            <a:r>
              <a:rPr lang="fr-FR" sz="2400" cap="none" dirty="0">
                <a:latin typeface="Calibri" charset="0"/>
                <a:ea typeface="Calibri" charset="0"/>
                <a:cs typeface="Calibri" charset="0"/>
              </a:rPr>
              <a:t>Université de Sherbrooke</a:t>
            </a:r>
          </a:p>
        </p:txBody>
      </p:sp>
      <p:sp>
        <p:nvSpPr>
          <p:cNvPr id="4" name="ZoneTexte 3"/>
          <p:cNvSpPr txBox="1"/>
          <p:nvPr/>
        </p:nvSpPr>
        <p:spPr>
          <a:xfrm>
            <a:off x="4180879" y="5722365"/>
            <a:ext cx="7966225" cy="400110"/>
          </a:xfrm>
          <a:prstGeom prst="rect">
            <a:avLst/>
          </a:prstGeom>
          <a:noFill/>
        </p:spPr>
        <p:txBody>
          <a:bodyPr wrap="square" rtlCol="0" anchor="ctr">
            <a:spAutoFit/>
          </a:bodyPr>
          <a:lstStyle/>
          <a:p>
            <a:pPr algn="ctr"/>
            <a:r>
              <a:rPr lang="fr-CA" sz="2000" dirty="0" err="1">
                <a:latin typeface="Calibri" charset="0"/>
                <a:ea typeface="Calibri" charset="0"/>
                <a:cs typeface="Calibri" charset="0"/>
              </a:rPr>
              <a:t>VetAgro</a:t>
            </a:r>
            <a:r>
              <a:rPr lang="fr-CA" sz="2000" dirty="0">
                <a:latin typeface="Calibri" charset="0"/>
                <a:ea typeface="Calibri" charset="0"/>
                <a:cs typeface="Calibri" charset="0"/>
              </a:rPr>
              <a:t> Sup Clermont-Ferrand – 19 février 2018</a:t>
            </a:r>
            <a:endParaRPr lang="fr-FR" sz="2000" dirty="0">
              <a:latin typeface="Calibri" charset="0"/>
              <a:ea typeface="Calibri" charset="0"/>
              <a:cs typeface="Calibri" charset="0"/>
            </a:endParaRPr>
          </a:p>
        </p:txBody>
      </p:sp>
      <p:pic>
        <p:nvPicPr>
          <p:cNvPr id="5" name="Image 4">
            <a:extLst>
              <a:ext uri="{FF2B5EF4-FFF2-40B4-BE49-F238E27FC236}">
                <a16:creationId xmlns:a16="http://schemas.microsoft.com/office/drawing/2014/main" id="{D4CE0D2A-B5FF-294A-8C04-EB809E120233}"/>
              </a:ext>
            </a:extLst>
          </p:cNvPr>
          <p:cNvPicPr>
            <a:picLocks noChangeAspect="1"/>
          </p:cNvPicPr>
          <p:nvPr/>
        </p:nvPicPr>
        <p:blipFill>
          <a:blip r:embed="rId2"/>
          <a:stretch>
            <a:fillRect/>
          </a:stretch>
        </p:blipFill>
        <p:spPr>
          <a:xfrm>
            <a:off x="559054" y="1421575"/>
            <a:ext cx="3621825" cy="3506847"/>
          </a:xfrm>
          <a:prstGeom prst="rect">
            <a:avLst/>
          </a:prstGeom>
        </p:spPr>
      </p:pic>
    </p:spTree>
    <p:extLst>
      <p:ext uri="{BB962C8B-B14F-4D97-AF65-F5344CB8AC3E}">
        <p14:creationId xmlns:p14="http://schemas.microsoft.com/office/powerpoint/2010/main" val="167450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A3FB2-C052-8844-9D9C-421F94C7D4FF}"/>
              </a:ext>
            </a:extLst>
          </p:cNvPr>
          <p:cNvSpPr>
            <a:spLocks noGrp="1"/>
          </p:cNvSpPr>
          <p:nvPr>
            <p:ph type="title"/>
          </p:nvPr>
        </p:nvSpPr>
        <p:spPr/>
        <p:txBody>
          <a:bodyPr>
            <a:normAutofit/>
          </a:bodyPr>
          <a:lstStyle/>
          <a:p>
            <a:r>
              <a:rPr lang="fr-CA" dirty="0"/>
              <a:t>MPES – </a:t>
            </a:r>
            <a:r>
              <a:rPr lang="fr-FR" dirty="0"/>
              <a:t>Réseau des événements d’apprentissage</a:t>
            </a:r>
          </a:p>
        </p:txBody>
      </p:sp>
      <p:sp>
        <p:nvSpPr>
          <p:cNvPr id="4" name="Espace réservé du pied de page 3">
            <a:extLst>
              <a:ext uri="{FF2B5EF4-FFF2-40B4-BE49-F238E27FC236}">
                <a16:creationId xmlns:a16="http://schemas.microsoft.com/office/drawing/2014/main" id="{8509E138-F49D-8142-AA0F-22571324C623}"/>
              </a:ext>
            </a:extLst>
          </p:cNvPr>
          <p:cNvSpPr>
            <a:spLocks noGrp="1"/>
          </p:cNvSpPr>
          <p:nvPr>
            <p:ph type="ftr" sz="quarter" idx="11"/>
          </p:nvPr>
        </p:nvSpPr>
        <p:spPr/>
        <p:txBody>
          <a:bodyPr/>
          <a:lstStyle/>
          <a:p>
            <a:r>
              <a:rPr lang="en-US"/>
              <a:t>Lison (2018) - VetAgro Sup - Clermont-Ferrand</a:t>
            </a:r>
            <a:endParaRPr lang="en-US" dirty="0"/>
          </a:p>
        </p:txBody>
      </p:sp>
      <p:pic>
        <p:nvPicPr>
          <p:cNvPr id="5" name="Image 4" descr="Capture d’écran 2012-01-17 à 15.49.07.png">
            <a:extLst>
              <a:ext uri="{FF2B5EF4-FFF2-40B4-BE49-F238E27FC236}">
                <a16:creationId xmlns:a16="http://schemas.microsoft.com/office/drawing/2014/main" id="{BFD8A867-EF5C-A747-8C35-69A92EB90BC9}"/>
              </a:ext>
            </a:extLst>
          </p:cNvPr>
          <p:cNvPicPr>
            <a:picLocks noChangeAspect="1"/>
          </p:cNvPicPr>
          <p:nvPr/>
        </p:nvPicPr>
        <p:blipFill>
          <a:blip r:embed="rId2" cstate="print"/>
          <a:stretch>
            <a:fillRect/>
          </a:stretch>
        </p:blipFill>
        <p:spPr>
          <a:xfrm>
            <a:off x="836937" y="1573619"/>
            <a:ext cx="10237978" cy="4807941"/>
          </a:xfrm>
          <a:prstGeom prst="rect">
            <a:avLst/>
          </a:prstGeom>
        </p:spPr>
      </p:pic>
      <p:sp>
        <p:nvSpPr>
          <p:cNvPr id="6" name="Flèche vers le bas 5">
            <a:extLst>
              <a:ext uri="{FF2B5EF4-FFF2-40B4-BE49-F238E27FC236}">
                <a16:creationId xmlns:a16="http://schemas.microsoft.com/office/drawing/2014/main" id="{EF2EC670-B889-8D42-A9D2-6114DAA55ECB}"/>
              </a:ext>
            </a:extLst>
          </p:cNvPr>
          <p:cNvSpPr/>
          <p:nvPr/>
        </p:nvSpPr>
        <p:spPr>
          <a:xfrm>
            <a:off x="9209494" y="1153861"/>
            <a:ext cx="310896" cy="7233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a:extLst>
              <a:ext uri="{FF2B5EF4-FFF2-40B4-BE49-F238E27FC236}">
                <a16:creationId xmlns:a16="http://schemas.microsoft.com/office/drawing/2014/main" id="{B5E45612-98F5-9948-999A-2C1E5B2521D9}"/>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9765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8FB708-0624-6542-BB61-F3EF48282F54}"/>
              </a:ext>
            </a:extLst>
          </p:cNvPr>
          <p:cNvSpPr>
            <a:spLocks noGrp="1"/>
          </p:cNvSpPr>
          <p:nvPr>
            <p:ph type="title"/>
          </p:nvPr>
        </p:nvSpPr>
        <p:spPr/>
        <p:txBody>
          <a:bodyPr/>
          <a:lstStyle/>
          <a:p>
            <a:r>
              <a:rPr lang="fr-CA" dirty="0"/>
              <a:t>MPES – Évaluation – Outils</a:t>
            </a:r>
            <a:endParaRPr lang="fr-FR" dirty="0"/>
          </a:p>
        </p:txBody>
      </p:sp>
      <p:sp>
        <p:nvSpPr>
          <p:cNvPr id="3" name="Espace réservé du contenu 2">
            <a:extLst>
              <a:ext uri="{FF2B5EF4-FFF2-40B4-BE49-F238E27FC236}">
                <a16:creationId xmlns:a16="http://schemas.microsoft.com/office/drawing/2014/main" id="{32D32E65-75B5-B245-9A42-7F093151239C}"/>
              </a:ext>
            </a:extLst>
          </p:cNvPr>
          <p:cNvSpPr>
            <a:spLocks noGrp="1"/>
          </p:cNvSpPr>
          <p:nvPr>
            <p:ph idx="1"/>
          </p:nvPr>
        </p:nvSpPr>
        <p:spPr/>
        <p:txBody>
          <a:bodyPr/>
          <a:lstStyle/>
          <a:p>
            <a:r>
              <a:rPr lang="fr-CA" dirty="0"/>
              <a:t>Travaux longs individuels</a:t>
            </a:r>
          </a:p>
          <a:p>
            <a:r>
              <a:rPr lang="fr-CA" dirty="0"/>
              <a:t>Travaux longs collectifs</a:t>
            </a:r>
          </a:p>
          <a:p>
            <a:r>
              <a:rPr lang="fr-CA" dirty="0"/>
              <a:t>Cartes conceptuelles</a:t>
            </a:r>
          </a:p>
          <a:p>
            <a:r>
              <a:rPr lang="fr-CA" dirty="0"/>
              <a:t>Présentations (audio/vidéo)</a:t>
            </a:r>
          </a:p>
          <a:p>
            <a:r>
              <a:rPr lang="fr-CA" dirty="0"/>
              <a:t>Réflexion personnelle avec </a:t>
            </a:r>
            <a:r>
              <a:rPr lang="fr-CA" i="1" dirty="0" err="1"/>
              <a:t>MonPortfolio</a:t>
            </a:r>
            <a:endParaRPr lang="fr-FR" i="1" dirty="0"/>
          </a:p>
        </p:txBody>
      </p:sp>
      <p:sp>
        <p:nvSpPr>
          <p:cNvPr id="4" name="Espace réservé du pied de page 3">
            <a:extLst>
              <a:ext uri="{FF2B5EF4-FFF2-40B4-BE49-F238E27FC236}">
                <a16:creationId xmlns:a16="http://schemas.microsoft.com/office/drawing/2014/main" id="{DE8C560A-D155-4641-AB63-A6ED4F069F3D}"/>
              </a:ext>
            </a:extLst>
          </p:cNvPr>
          <p:cNvSpPr>
            <a:spLocks noGrp="1"/>
          </p:cNvSpPr>
          <p:nvPr>
            <p:ph type="ftr" sz="quarter" idx="11"/>
          </p:nvPr>
        </p:nvSpPr>
        <p:spPr/>
        <p:txBody>
          <a:bodyPr/>
          <a:lstStyle/>
          <a:p>
            <a:r>
              <a:rPr lang="en-US"/>
              <a:t>Lison (2018) - VetAgro Sup - Clermont-Ferrand</a:t>
            </a:r>
            <a:endParaRPr lang="en-US" dirty="0"/>
          </a:p>
        </p:txBody>
      </p:sp>
      <p:sp>
        <p:nvSpPr>
          <p:cNvPr id="5" name="Espace réservé du numéro de diapositive 4">
            <a:extLst>
              <a:ext uri="{FF2B5EF4-FFF2-40B4-BE49-F238E27FC236}">
                <a16:creationId xmlns:a16="http://schemas.microsoft.com/office/drawing/2014/main" id="{634E9568-6D05-4E40-A4FC-B94F13563FC4}"/>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83438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76AF7F-EC92-DF45-B303-6FFEDA43C85C}"/>
              </a:ext>
            </a:extLst>
          </p:cNvPr>
          <p:cNvSpPr>
            <a:spLocks noGrp="1"/>
          </p:cNvSpPr>
          <p:nvPr>
            <p:ph type="title"/>
          </p:nvPr>
        </p:nvSpPr>
        <p:spPr/>
        <p:txBody>
          <a:bodyPr/>
          <a:lstStyle/>
          <a:p>
            <a:r>
              <a:rPr lang="fr-CA" dirty="0"/>
              <a:t>MPES – Évaluation – Échelle globale</a:t>
            </a:r>
            <a:endParaRPr lang="fr-FR" dirty="0"/>
          </a:p>
        </p:txBody>
      </p:sp>
      <p:sp>
        <p:nvSpPr>
          <p:cNvPr id="3" name="Espace réservé du contenu 2">
            <a:extLst>
              <a:ext uri="{FF2B5EF4-FFF2-40B4-BE49-F238E27FC236}">
                <a16:creationId xmlns:a16="http://schemas.microsoft.com/office/drawing/2014/main" id="{724C26DA-7ADC-AC42-93A8-6580AAE685F9}"/>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301A716D-C9EE-8C4B-BBB3-D8BCF1693A71}"/>
              </a:ext>
            </a:extLst>
          </p:cNvPr>
          <p:cNvSpPr>
            <a:spLocks noGrp="1"/>
          </p:cNvSpPr>
          <p:nvPr>
            <p:ph type="ftr" sz="quarter" idx="11"/>
          </p:nvPr>
        </p:nvSpPr>
        <p:spPr/>
        <p:txBody>
          <a:bodyPr/>
          <a:lstStyle/>
          <a:p>
            <a:r>
              <a:rPr lang="en-US"/>
              <a:t>Lison (2018) - VetAgro Sup - Clermont-Ferrand</a:t>
            </a:r>
            <a:endParaRPr lang="en-US" dirty="0"/>
          </a:p>
        </p:txBody>
      </p:sp>
      <p:graphicFrame>
        <p:nvGraphicFramePr>
          <p:cNvPr id="5" name="Espace réservé du contenu 7">
            <a:extLst>
              <a:ext uri="{FF2B5EF4-FFF2-40B4-BE49-F238E27FC236}">
                <a16:creationId xmlns:a16="http://schemas.microsoft.com/office/drawing/2014/main" id="{4E057719-A446-2846-8A7E-39C5BE0217A6}"/>
              </a:ext>
            </a:extLst>
          </p:cNvPr>
          <p:cNvGraphicFramePr>
            <a:graphicFrameLocks/>
          </p:cNvGraphicFramePr>
          <p:nvPr>
            <p:extLst>
              <p:ext uri="{D42A27DB-BD31-4B8C-83A1-F6EECF244321}">
                <p14:modId xmlns:p14="http://schemas.microsoft.com/office/powerpoint/2010/main" val="2374041386"/>
              </p:ext>
            </p:extLst>
          </p:nvPr>
        </p:nvGraphicFramePr>
        <p:xfrm>
          <a:off x="674059" y="1339586"/>
          <a:ext cx="10553922" cy="5101980"/>
        </p:xfrm>
        <a:graphic>
          <a:graphicData uri="http://schemas.openxmlformats.org/drawingml/2006/table">
            <a:tbl>
              <a:tblPr firstRow="1" firstCol="1" bandRow="1">
                <a:tableStyleId>{5C22544A-7EE6-4342-B048-85BDC9FD1C3A}</a:tableStyleId>
              </a:tblPr>
              <a:tblGrid>
                <a:gridCol w="1784208">
                  <a:extLst>
                    <a:ext uri="{9D8B030D-6E8A-4147-A177-3AD203B41FA5}">
                      <a16:colId xmlns:a16="http://schemas.microsoft.com/office/drawing/2014/main" val="20000"/>
                    </a:ext>
                  </a:extLst>
                </a:gridCol>
                <a:gridCol w="2923238">
                  <a:extLst>
                    <a:ext uri="{9D8B030D-6E8A-4147-A177-3AD203B41FA5}">
                      <a16:colId xmlns:a16="http://schemas.microsoft.com/office/drawing/2014/main" val="20002"/>
                    </a:ext>
                  </a:extLst>
                </a:gridCol>
                <a:gridCol w="2923238">
                  <a:extLst>
                    <a:ext uri="{9D8B030D-6E8A-4147-A177-3AD203B41FA5}">
                      <a16:colId xmlns:a16="http://schemas.microsoft.com/office/drawing/2014/main" val="20003"/>
                    </a:ext>
                  </a:extLst>
                </a:gridCol>
                <a:gridCol w="2923238">
                  <a:extLst>
                    <a:ext uri="{9D8B030D-6E8A-4147-A177-3AD203B41FA5}">
                      <a16:colId xmlns:a16="http://schemas.microsoft.com/office/drawing/2014/main" val="20004"/>
                    </a:ext>
                  </a:extLst>
                </a:gridCol>
              </a:tblGrid>
              <a:tr h="280408">
                <a:tc>
                  <a:txBody>
                    <a:bodyPr/>
                    <a:lstStyle/>
                    <a:p>
                      <a:pPr algn="ctr">
                        <a:lnSpc>
                          <a:spcPct val="115000"/>
                        </a:lnSpc>
                        <a:spcAft>
                          <a:spcPts val="0"/>
                        </a:spcAft>
                      </a:pPr>
                      <a:r>
                        <a:rPr lang="fr-CA" sz="900" dirty="0">
                          <a:effectLst/>
                          <a:latin typeface="Calibri" panose="020F0502020204030204" pitchFamily="34" charset="0"/>
                          <a:cs typeface="Calibri" panose="020F0502020204030204" pitchFamily="34" charset="0"/>
                        </a:rPr>
                        <a:t> </a:t>
                      </a:r>
                      <a:endParaRPr lang="fr-FR" sz="900" dirty="0">
                        <a:effectLst/>
                        <a:latin typeface="Calibri" panose="020F0502020204030204" pitchFamily="34" charset="0"/>
                        <a:ea typeface="Cambria" charset="0"/>
                        <a:cs typeface="Calibri" panose="020F0502020204030204" pitchFamily="34" charset="0"/>
                      </a:endParaRPr>
                    </a:p>
                    <a:p>
                      <a:pPr algn="ctr">
                        <a:lnSpc>
                          <a:spcPct val="115000"/>
                        </a:lnSpc>
                        <a:spcAft>
                          <a:spcPts val="0"/>
                        </a:spcAft>
                      </a:pPr>
                      <a:r>
                        <a:rPr lang="fr-CA" sz="900" dirty="0">
                          <a:effectLst/>
                          <a:latin typeface="Calibri" panose="020F0502020204030204" pitchFamily="34" charset="0"/>
                          <a:cs typeface="Calibri" panose="020F0502020204030204" pitchFamily="34" charset="0"/>
                        </a:rPr>
                        <a:t> </a:t>
                      </a:r>
                      <a:endParaRPr lang="fr-FR" sz="900" dirty="0">
                        <a:effectLst/>
                        <a:latin typeface="Calibri" panose="020F0502020204030204" pitchFamily="34" charset="0"/>
                        <a:ea typeface="Cambria" charset="0"/>
                        <a:cs typeface="Calibri" panose="020F0502020204030204" pitchFamily="34" charset="0"/>
                      </a:endParaRPr>
                    </a:p>
                  </a:txBody>
                  <a:tcPr marL="67018" marR="67018" marT="0" marB="0"/>
                </a:tc>
                <a:tc>
                  <a:txBody>
                    <a:bodyPr/>
                    <a:lstStyle/>
                    <a:p>
                      <a:pPr algn="ctr">
                        <a:lnSpc>
                          <a:spcPct val="115000"/>
                        </a:lnSpc>
                        <a:spcAft>
                          <a:spcPts val="0"/>
                        </a:spcAft>
                      </a:pPr>
                      <a:r>
                        <a:rPr lang="fr-CA" sz="900" dirty="0">
                          <a:effectLst/>
                          <a:latin typeface="Calibri" panose="020F0502020204030204" pitchFamily="34" charset="0"/>
                          <a:cs typeface="Calibri" panose="020F0502020204030204" pitchFamily="34" charset="0"/>
                        </a:rPr>
                        <a:t>EN-DEÇA DE LA COMPÉTENCE ATTENDUE</a:t>
                      </a:r>
                      <a:endParaRPr lang="fr-FR" sz="900" dirty="0">
                        <a:effectLst/>
                        <a:latin typeface="Calibri" panose="020F0502020204030204" pitchFamily="34" charset="0"/>
                        <a:ea typeface="Cambria" charset="0"/>
                        <a:cs typeface="Calibri" panose="020F0502020204030204" pitchFamily="34" charset="0"/>
                      </a:endParaRPr>
                    </a:p>
                  </a:txBody>
                  <a:tcPr marL="67018" marR="67018" marT="0" marB="0" anchor="ctr"/>
                </a:tc>
                <a:tc>
                  <a:txBody>
                    <a:bodyPr/>
                    <a:lstStyle/>
                    <a:p>
                      <a:pPr algn="ctr">
                        <a:lnSpc>
                          <a:spcPct val="115000"/>
                        </a:lnSpc>
                        <a:spcAft>
                          <a:spcPts val="0"/>
                        </a:spcAft>
                      </a:pPr>
                      <a:r>
                        <a:rPr lang="fr-CA" sz="900">
                          <a:effectLst/>
                          <a:latin typeface="Calibri" panose="020F0502020204030204" pitchFamily="34" charset="0"/>
                          <a:cs typeface="Calibri" panose="020F0502020204030204" pitchFamily="34" charset="0"/>
                        </a:rPr>
                        <a:t>COMPÉTENCE ATTENDUE</a:t>
                      </a:r>
                      <a:endParaRPr lang="fr-FR" sz="900">
                        <a:effectLst/>
                        <a:latin typeface="Calibri" panose="020F0502020204030204" pitchFamily="34" charset="0"/>
                        <a:ea typeface="Cambria" charset="0"/>
                        <a:cs typeface="Calibri" panose="020F0502020204030204" pitchFamily="34" charset="0"/>
                      </a:endParaRPr>
                    </a:p>
                  </a:txBody>
                  <a:tcPr marL="67018" marR="67018" marT="0" marB="0" anchor="ctr"/>
                </a:tc>
                <a:tc>
                  <a:txBody>
                    <a:bodyPr/>
                    <a:lstStyle/>
                    <a:p>
                      <a:pPr algn="ctr">
                        <a:lnSpc>
                          <a:spcPct val="115000"/>
                        </a:lnSpc>
                        <a:spcAft>
                          <a:spcPts val="0"/>
                        </a:spcAft>
                      </a:pPr>
                      <a:r>
                        <a:rPr lang="fr-CA" sz="900">
                          <a:effectLst/>
                          <a:latin typeface="Calibri" panose="020F0502020204030204" pitchFamily="34" charset="0"/>
                          <a:cs typeface="Calibri" panose="020F0502020204030204" pitchFamily="34" charset="0"/>
                        </a:rPr>
                        <a:t>AU-DELÀ DE LA COMPÉTENCE ATTENDUE</a:t>
                      </a:r>
                      <a:endParaRPr lang="fr-FR" sz="900">
                        <a:effectLst/>
                        <a:latin typeface="Calibri" panose="020F0502020204030204" pitchFamily="34" charset="0"/>
                        <a:ea typeface="Cambria" charset="0"/>
                        <a:cs typeface="Calibri" panose="020F0502020204030204" pitchFamily="34" charset="0"/>
                      </a:endParaRPr>
                    </a:p>
                  </a:txBody>
                  <a:tcPr marL="67018" marR="67018" marT="0" marB="0" anchor="ctr"/>
                </a:tc>
                <a:extLst>
                  <a:ext uri="{0D108BD9-81ED-4DB2-BD59-A6C34878D82A}">
                    <a16:rowId xmlns:a16="http://schemas.microsoft.com/office/drawing/2014/main" val="10000"/>
                  </a:ext>
                </a:extLst>
              </a:tr>
              <a:tr h="1003670">
                <a:tc>
                  <a:txBody>
                    <a:bodyPr/>
                    <a:lstStyle/>
                    <a:p>
                      <a:pPr>
                        <a:lnSpc>
                          <a:spcPct val="115000"/>
                        </a:lnSpc>
                        <a:spcAft>
                          <a:spcPts val="0"/>
                        </a:spcAft>
                      </a:pPr>
                      <a:r>
                        <a:rPr lang="fr-CA" sz="900">
                          <a:effectLst/>
                          <a:latin typeface="Calibri" panose="020F0502020204030204" pitchFamily="34" charset="0"/>
                          <a:cs typeface="Calibri" panose="020F0502020204030204" pitchFamily="34" charset="0"/>
                        </a:rPr>
                        <a:t>C1. Analyser de façon réflexive et critique des pratiques de formation (apprentissage et évaluation) par l’adoption d’une position de praticienne chercheuse ou de praticien chercheur.</a:t>
                      </a:r>
                      <a:endParaRPr lang="fr-FR" sz="900">
                        <a:effectLst/>
                        <a:latin typeface="Calibri" panose="020F0502020204030204" pitchFamily="34" charset="0"/>
                        <a:ea typeface="Cambria" charset="0"/>
                        <a:cs typeface="Calibri" panose="020F0502020204030204" pitchFamily="34" charset="0"/>
                      </a:endParaRPr>
                    </a:p>
                  </a:txBody>
                  <a:tcPr marL="67018" marR="67018" marT="35371" marB="35371"/>
                </a:tc>
                <a:tc>
                  <a:txBody>
                    <a:bodyPr/>
                    <a:lstStyle/>
                    <a:p>
                      <a:pPr>
                        <a:lnSpc>
                          <a:spcPct val="115000"/>
                        </a:lnSpc>
                        <a:spcAft>
                          <a:spcPts val="0"/>
                        </a:spcAft>
                      </a:pPr>
                      <a:r>
                        <a:rPr lang="fr-CA" sz="900" dirty="0">
                          <a:effectLst/>
                          <a:latin typeface="Calibri" panose="020F0502020204030204" pitchFamily="34" charset="0"/>
                          <a:cs typeface="Calibri" panose="020F0502020204030204" pitchFamily="34" charset="0"/>
                        </a:rPr>
                        <a:t>Ne démontre pas ou démontre insuffisamment une analyse réflexive et critique de ses pratiques.  Ne tient pas compte des limites du paradigme traditionnel d’enseignement ou ne reconnaît pas la plus-value du paradigme centré sur l’apprenant. Justifie ses choix en s’appuyant sur ses expériences personnelles.</a:t>
                      </a:r>
                      <a:endParaRPr lang="fr-FR" sz="900" dirty="0">
                        <a:effectLst/>
                        <a:latin typeface="Calibri" panose="020F0502020204030204" pitchFamily="34" charset="0"/>
                        <a:ea typeface="Cambria" charset="0"/>
                        <a:cs typeface="Calibri" panose="020F0502020204030204" pitchFamily="34" charset="0"/>
                      </a:endParaRPr>
                    </a:p>
                  </a:txBody>
                  <a:tcPr marL="67018" marR="67018" marT="35371" marB="35371"/>
                </a:tc>
                <a:tc>
                  <a:txBody>
                    <a:bodyPr/>
                    <a:lstStyle/>
                    <a:p>
                      <a:pPr>
                        <a:lnSpc>
                          <a:spcPct val="115000"/>
                        </a:lnSpc>
                        <a:spcAft>
                          <a:spcPts val="0"/>
                        </a:spcAft>
                      </a:pPr>
                      <a:r>
                        <a:rPr lang="fr-CA" sz="900" dirty="0">
                          <a:effectLst/>
                          <a:latin typeface="Calibri" panose="020F0502020204030204" pitchFamily="34" charset="0"/>
                          <a:cs typeface="Calibri" panose="020F0502020204030204" pitchFamily="34" charset="0"/>
                        </a:rPr>
                        <a:t>Analyse de façon réflexive et critique ses pratiques en tenant compte des limites du paradigme traditionnel d’enseignement et reconnaît la plus-value du paradigme centré sur l’apprenant. Justifie la pertinence de ses choix pour l’apprentissage en s’appuyant sur les écrits scientifiques. Propose des applications ou solutions concrètes et adaptées à son champ de formation.</a:t>
                      </a:r>
                      <a:endParaRPr lang="fr-FR" sz="900" dirty="0">
                        <a:effectLst/>
                        <a:latin typeface="Calibri" panose="020F0502020204030204" pitchFamily="34" charset="0"/>
                        <a:ea typeface="Cambria" charset="0"/>
                        <a:cs typeface="Calibri" panose="020F0502020204030204" pitchFamily="34" charset="0"/>
                      </a:endParaRPr>
                    </a:p>
                  </a:txBody>
                  <a:tcPr marL="67018" marR="67018" marT="35371" marB="35371"/>
                </a:tc>
                <a:tc>
                  <a:txBody>
                    <a:bodyPr/>
                    <a:lstStyle/>
                    <a:p>
                      <a:pPr>
                        <a:lnSpc>
                          <a:spcPct val="115000"/>
                        </a:lnSpc>
                        <a:spcAft>
                          <a:spcPts val="0"/>
                        </a:spcAft>
                      </a:pPr>
                      <a:r>
                        <a:rPr lang="fr-CA" sz="900" dirty="0">
                          <a:effectLst/>
                          <a:latin typeface="Calibri" panose="020F0502020204030204" pitchFamily="34" charset="0"/>
                          <a:cs typeface="Calibri" panose="020F0502020204030204" pitchFamily="34" charset="0"/>
                        </a:rPr>
                        <a:t>Analyse de façon réflexive, critique et approfondie ses pratiques en tenant compte des limites du paradigme traditionnel d’enseignement et reconnaît la plus-value du paradigme centré sur l’apprenant. Justifie la pertinence de ses choix pour l’apprentissage en s'appuyant sur les écrits scientifiques, particulièrement appropriés au contexte de formation. Propose des applications ou solutions originales, innovantes et adaptées à son champ de formation.</a:t>
                      </a:r>
                      <a:endParaRPr lang="fr-FR" sz="900" dirty="0">
                        <a:effectLst/>
                        <a:latin typeface="Calibri" panose="020F0502020204030204" pitchFamily="34" charset="0"/>
                        <a:cs typeface="Calibri" panose="020F0502020204030204" pitchFamily="34" charset="0"/>
                      </a:endParaRPr>
                    </a:p>
                  </a:txBody>
                  <a:tcPr marL="67018" marR="67018" marT="35371" marB="35371"/>
                </a:tc>
                <a:extLst>
                  <a:ext uri="{0D108BD9-81ED-4DB2-BD59-A6C34878D82A}">
                    <a16:rowId xmlns:a16="http://schemas.microsoft.com/office/drawing/2014/main" val="10001"/>
                  </a:ext>
                </a:extLst>
              </a:tr>
              <a:tr h="1634499">
                <a:tc>
                  <a:txBody>
                    <a:bodyPr/>
                    <a:lstStyle/>
                    <a:p>
                      <a:pPr>
                        <a:lnSpc>
                          <a:spcPct val="115000"/>
                        </a:lnSpc>
                        <a:spcAft>
                          <a:spcPts val="0"/>
                        </a:spcAft>
                      </a:pPr>
                      <a:r>
                        <a:rPr lang="fr-CA" sz="900">
                          <a:effectLst/>
                          <a:latin typeface="Calibri" panose="020F0502020204030204" pitchFamily="34" charset="0"/>
                          <a:cs typeface="Calibri" panose="020F0502020204030204" pitchFamily="34" charset="0"/>
                        </a:rPr>
                        <a:t>C2. Planifier des situations d’apprentissage ou d’évaluation.</a:t>
                      </a:r>
                      <a:endParaRPr lang="fr-FR" sz="900">
                        <a:effectLst/>
                        <a:latin typeface="Calibri" panose="020F0502020204030204" pitchFamily="34" charset="0"/>
                        <a:ea typeface="Cambria" charset="0"/>
                        <a:cs typeface="Calibri" panose="020F0502020204030204" pitchFamily="34" charset="0"/>
                      </a:endParaRPr>
                    </a:p>
                  </a:txBody>
                  <a:tcPr marL="67018" marR="67018" marT="35371" marB="35371"/>
                </a:tc>
                <a:tc>
                  <a:txBody>
                    <a:bodyPr/>
                    <a:lstStyle/>
                    <a:p>
                      <a:pPr>
                        <a:lnSpc>
                          <a:spcPct val="115000"/>
                        </a:lnSpc>
                        <a:spcAft>
                          <a:spcPts val="0"/>
                        </a:spcAft>
                      </a:pPr>
                      <a:r>
                        <a:rPr lang="fr-CA" sz="900" dirty="0">
                          <a:effectLst/>
                          <a:latin typeface="Calibri" panose="020F0502020204030204" pitchFamily="34" charset="0"/>
                          <a:cs typeface="Calibri" panose="020F0502020204030204" pitchFamily="34" charset="0"/>
                        </a:rPr>
                        <a:t>Ne s’appuie pas, ou partiellement, sur une démarche de planification. Ne démontre aucune ou une faible logique d’alignement pédagogique et/ou </a:t>
                      </a:r>
                      <a:r>
                        <a:rPr lang="fr-CA" sz="900" dirty="0" err="1">
                          <a:effectLst/>
                          <a:latin typeface="Calibri" panose="020F0502020204030204" pitchFamily="34" charset="0"/>
                          <a:cs typeface="Calibri" panose="020F0502020204030204" pitchFamily="34" charset="0"/>
                        </a:rPr>
                        <a:t>curriculaire</a:t>
                      </a:r>
                      <a:r>
                        <a:rPr lang="fr-CA" sz="900" dirty="0">
                          <a:effectLst/>
                          <a:latin typeface="Calibri" panose="020F0502020204030204" pitchFamily="34" charset="0"/>
                          <a:cs typeface="Calibri" panose="020F0502020204030204" pitchFamily="34" charset="0"/>
                        </a:rPr>
                        <a:t>.</a:t>
                      </a:r>
                      <a:endParaRPr lang="fr-FR" sz="900" dirty="0">
                        <a:effectLst/>
                        <a:latin typeface="Calibri" panose="020F0502020204030204" pitchFamily="34" charset="0"/>
                        <a:cs typeface="Calibri" panose="020F0502020204030204" pitchFamily="34" charset="0"/>
                      </a:endParaRPr>
                    </a:p>
                    <a:p>
                      <a:pPr>
                        <a:lnSpc>
                          <a:spcPct val="115000"/>
                        </a:lnSpc>
                        <a:spcAft>
                          <a:spcPts val="0"/>
                        </a:spcAft>
                      </a:pPr>
                      <a:r>
                        <a:rPr lang="fr-CA" sz="900" dirty="0">
                          <a:effectLst/>
                          <a:latin typeface="Calibri" panose="020F0502020204030204" pitchFamily="34" charset="0"/>
                          <a:cs typeface="Calibri" panose="020F0502020204030204" pitchFamily="34" charset="0"/>
                        </a:rPr>
                        <a:t>La démarche de planification ne tient pas ou peu compte des caractéristiques des apprenants.</a:t>
                      </a:r>
                      <a:endParaRPr lang="fr-FR" sz="900" dirty="0">
                        <a:effectLst/>
                        <a:latin typeface="Calibri" panose="020F0502020204030204" pitchFamily="34" charset="0"/>
                        <a:ea typeface="Cambria" charset="0"/>
                        <a:cs typeface="Calibri" panose="020F0502020204030204" pitchFamily="34" charset="0"/>
                      </a:endParaRPr>
                    </a:p>
                  </a:txBody>
                  <a:tcPr marL="67018" marR="67018" marT="35371" marB="35371"/>
                </a:tc>
                <a:tc>
                  <a:txBody>
                    <a:bodyPr/>
                    <a:lstStyle/>
                    <a:p>
                      <a:pPr>
                        <a:lnSpc>
                          <a:spcPct val="115000"/>
                        </a:lnSpc>
                        <a:spcAft>
                          <a:spcPts val="0"/>
                        </a:spcAft>
                      </a:pPr>
                      <a:r>
                        <a:rPr lang="fr-CA" sz="900" dirty="0">
                          <a:effectLst/>
                          <a:latin typeface="Calibri" panose="020F0502020204030204" pitchFamily="34" charset="0"/>
                          <a:cs typeface="Calibri" panose="020F0502020204030204" pitchFamily="34" charset="0"/>
                        </a:rPr>
                        <a:t>Planifie des situations d'apprentissage ou d'évaluation en s'appuyant sur une démarche explicite qui tient compte des caractéristiques des apprenants.</a:t>
                      </a:r>
                      <a:endParaRPr lang="fr-FR" sz="900" dirty="0">
                        <a:effectLst/>
                        <a:latin typeface="Calibri" panose="020F0502020204030204" pitchFamily="34" charset="0"/>
                        <a:cs typeface="Calibri" panose="020F0502020204030204" pitchFamily="34" charset="0"/>
                      </a:endParaRPr>
                    </a:p>
                    <a:p>
                      <a:pPr>
                        <a:lnSpc>
                          <a:spcPct val="115000"/>
                        </a:lnSpc>
                        <a:spcAft>
                          <a:spcPts val="0"/>
                        </a:spcAft>
                      </a:pPr>
                      <a:r>
                        <a:rPr lang="fr-CA" sz="900" dirty="0">
                          <a:effectLst/>
                          <a:latin typeface="Calibri" panose="020F0502020204030204" pitchFamily="34" charset="0"/>
                          <a:cs typeface="Calibri" panose="020F0502020204030204" pitchFamily="34" charset="0"/>
                        </a:rPr>
                        <a:t>Démontre une logique d’alignement pédagogique et/ou </a:t>
                      </a:r>
                      <a:r>
                        <a:rPr lang="fr-CA" sz="900" dirty="0" err="1">
                          <a:effectLst/>
                          <a:latin typeface="Calibri" panose="020F0502020204030204" pitchFamily="34" charset="0"/>
                          <a:cs typeface="Calibri" panose="020F0502020204030204" pitchFamily="34" charset="0"/>
                        </a:rPr>
                        <a:t>curriculaire</a:t>
                      </a:r>
                      <a:r>
                        <a:rPr lang="fr-CA" sz="900" dirty="0">
                          <a:effectLst/>
                          <a:latin typeface="Calibri" panose="020F0502020204030204" pitchFamily="34" charset="0"/>
                          <a:cs typeface="Calibri" panose="020F0502020204030204" pitchFamily="34" charset="0"/>
                        </a:rPr>
                        <a:t> centrée sur l’apprentissage.</a:t>
                      </a:r>
                      <a:endParaRPr lang="fr-FR" sz="900" dirty="0">
                        <a:effectLst/>
                        <a:latin typeface="Calibri" panose="020F0502020204030204" pitchFamily="34" charset="0"/>
                        <a:cs typeface="Calibri" panose="020F0502020204030204" pitchFamily="34" charset="0"/>
                      </a:endParaRPr>
                    </a:p>
                    <a:p>
                      <a:pPr>
                        <a:lnSpc>
                          <a:spcPct val="115000"/>
                        </a:lnSpc>
                        <a:spcAft>
                          <a:spcPts val="0"/>
                        </a:spcAft>
                      </a:pPr>
                      <a:r>
                        <a:rPr lang="fr-CA" sz="900" dirty="0">
                          <a:effectLst/>
                          <a:latin typeface="Calibri" panose="020F0502020204030204" pitchFamily="34" charset="0"/>
                          <a:cs typeface="Calibri" panose="020F0502020204030204" pitchFamily="34" charset="0"/>
                        </a:rPr>
                        <a:t>Justifie la pertinence de ses choix pour l’apprentissage en s’appuyant sur les écrits scientifiques tout en tenant compte explicitement les conditions pédagogiques propres à son contexte de formation.</a:t>
                      </a:r>
                      <a:endParaRPr lang="fr-FR" sz="900" dirty="0">
                        <a:effectLst/>
                        <a:latin typeface="Calibri" panose="020F0502020204030204" pitchFamily="34" charset="0"/>
                        <a:ea typeface="Cambria" charset="0"/>
                        <a:cs typeface="Calibri" panose="020F0502020204030204" pitchFamily="34" charset="0"/>
                      </a:endParaRPr>
                    </a:p>
                  </a:txBody>
                  <a:tcPr marL="67018" marR="67018" marT="35371" marB="35371"/>
                </a:tc>
                <a:tc>
                  <a:txBody>
                    <a:bodyPr/>
                    <a:lstStyle/>
                    <a:p>
                      <a:pPr>
                        <a:lnSpc>
                          <a:spcPct val="115000"/>
                        </a:lnSpc>
                        <a:spcAft>
                          <a:spcPts val="0"/>
                        </a:spcAft>
                      </a:pPr>
                      <a:r>
                        <a:rPr lang="fr-CA" sz="900" dirty="0">
                          <a:effectLst/>
                          <a:latin typeface="Calibri" panose="020F0502020204030204" pitchFamily="34" charset="0"/>
                          <a:cs typeface="Calibri" panose="020F0502020204030204" pitchFamily="34" charset="0"/>
                        </a:rPr>
                        <a:t>Planifie des situations d'apprentissage ou d'évaluation en proposant une démarche originale ou innovante qui tient compte des caractéristiques des apprenants. Démontre une logique d’alignement pédagogique et/ou </a:t>
                      </a:r>
                      <a:r>
                        <a:rPr lang="fr-CA" sz="900" dirty="0" err="1">
                          <a:effectLst/>
                          <a:latin typeface="Calibri" panose="020F0502020204030204" pitchFamily="34" charset="0"/>
                          <a:cs typeface="Calibri" panose="020F0502020204030204" pitchFamily="34" charset="0"/>
                        </a:rPr>
                        <a:t>curriculaire</a:t>
                      </a:r>
                      <a:r>
                        <a:rPr lang="fr-CA" sz="900" dirty="0">
                          <a:effectLst/>
                          <a:latin typeface="Calibri" panose="020F0502020204030204" pitchFamily="34" charset="0"/>
                          <a:cs typeface="Calibri" panose="020F0502020204030204" pitchFamily="34" charset="0"/>
                        </a:rPr>
                        <a:t> centrée sur l’apprentissage. Justifie la pertinence de ses choix pour l’apprentissage en s’appuyant sur les écrits scientifiques tout en intégrant les enjeux de son contexte de formation. Les situations planifiées ont un caractère exemplaire pour son programme ou son domaine, c’est-à-dire qu’elles peuvent être publiées ou prises en exemple.</a:t>
                      </a:r>
                      <a:endParaRPr lang="fr-FR" sz="900" dirty="0">
                        <a:effectLst/>
                        <a:latin typeface="Calibri" panose="020F0502020204030204" pitchFamily="34" charset="0"/>
                        <a:ea typeface="Cambria" charset="0"/>
                        <a:cs typeface="Calibri" panose="020F0502020204030204" pitchFamily="34" charset="0"/>
                      </a:endParaRPr>
                    </a:p>
                  </a:txBody>
                  <a:tcPr marL="67018" marR="67018" marT="35371" marB="35371"/>
                </a:tc>
                <a:extLst>
                  <a:ext uri="{0D108BD9-81ED-4DB2-BD59-A6C34878D82A}">
                    <a16:rowId xmlns:a16="http://schemas.microsoft.com/office/drawing/2014/main" val="10002"/>
                  </a:ext>
                </a:extLst>
              </a:tr>
              <a:tr h="1634499">
                <a:tc>
                  <a:txBody>
                    <a:bodyPr/>
                    <a:lstStyle/>
                    <a:p>
                      <a:pPr>
                        <a:lnSpc>
                          <a:spcPct val="115000"/>
                        </a:lnSpc>
                        <a:spcAft>
                          <a:spcPts val="0"/>
                        </a:spcAft>
                      </a:pPr>
                      <a:r>
                        <a:rPr lang="fr-CA" sz="900">
                          <a:effectLst/>
                          <a:latin typeface="Calibri" panose="020F0502020204030204" pitchFamily="34" charset="0"/>
                          <a:cs typeface="Calibri" panose="020F0502020204030204" pitchFamily="34" charset="0"/>
                        </a:rPr>
                        <a:t>C3. Concevoir des activités et des ressources pour l’apprentissage et l’évaluation.</a:t>
                      </a:r>
                      <a:endParaRPr lang="fr-FR" sz="900">
                        <a:effectLst/>
                        <a:latin typeface="Calibri" panose="020F0502020204030204" pitchFamily="34" charset="0"/>
                        <a:ea typeface="Cambria" charset="0"/>
                        <a:cs typeface="Calibri" panose="020F0502020204030204" pitchFamily="34" charset="0"/>
                      </a:endParaRPr>
                    </a:p>
                  </a:txBody>
                  <a:tcPr marL="67018" marR="67018" marT="35371" marB="35371"/>
                </a:tc>
                <a:tc>
                  <a:txBody>
                    <a:bodyPr/>
                    <a:lstStyle/>
                    <a:p>
                      <a:pPr>
                        <a:lnSpc>
                          <a:spcPct val="115000"/>
                        </a:lnSpc>
                        <a:spcAft>
                          <a:spcPts val="0"/>
                        </a:spcAft>
                      </a:pPr>
                      <a:r>
                        <a:rPr lang="fr-CA" sz="900" dirty="0">
                          <a:effectLst/>
                          <a:latin typeface="Calibri" panose="020F0502020204030204" pitchFamily="34" charset="0"/>
                          <a:cs typeface="Calibri" panose="020F0502020204030204" pitchFamily="34" charset="0"/>
                        </a:rPr>
                        <a:t>Conçoit des activités ou des ressources qui ne sont pas ou peu pertinentes au contexte de formation et qui ne sont pas ou peu centrées sur la réalité d’apprentissage des apprenants : leurs caractéristiques, leur milieu de formation, leur contexte disciplinaire ou professionnel. </a:t>
                      </a:r>
                      <a:endParaRPr lang="fr-FR" sz="900" dirty="0">
                        <a:effectLst/>
                        <a:latin typeface="Calibri" panose="020F0502020204030204" pitchFamily="34" charset="0"/>
                        <a:ea typeface="Cambria" charset="0"/>
                        <a:cs typeface="Calibri" panose="020F0502020204030204" pitchFamily="34" charset="0"/>
                      </a:endParaRPr>
                    </a:p>
                  </a:txBody>
                  <a:tcPr marL="67018" marR="67018" marT="35371" marB="35371"/>
                </a:tc>
                <a:tc>
                  <a:txBody>
                    <a:bodyPr/>
                    <a:lstStyle/>
                    <a:p>
                      <a:pPr>
                        <a:lnSpc>
                          <a:spcPct val="115000"/>
                        </a:lnSpc>
                        <a:spcAft>
                          <a:spcPts val="0"/>
                        </a:spcAft>
                      </a:pPr>
                      <a:r>
                        <a:rPr lang="fr-CA" sz="900" dirty="0">
                          <a:effectLst/>
                          <a:latin typeface="Calibri" panose="020F0502020204030204" pitchFamily="34" charset="0"/>
                          <a:cs typeface="Calibri" panose="020F0502020204030204" pitchFamily="34" charset="0"/>
                        </a:rPr>
                        <a:t>Conçoit des activités ou des ressources pertinentes au contexte de formation et qui prennent en considération l’ensemble de la réalité d’apprentissage des apprenants : leurs caractéristiques, leur milieu de formation, leur contexte disciplinaire ou professionnel. Justifie la pertinence de ses choix pour l’apprentissage en s’appuyant sur les écrits scientifiques.</a:t>
                      </a:r>
                      <a:endParaRPr lang="fr-FR" sz="900" dirty="0">
                        <a:effectLst/>
                        <a:latin typeface="Calibri" panose="020F0502020204030204" pitchFamily="34" charset="0"/>
                        <a:ea typeface="Cambria" charset="0"/>
                        <a:cs typeface="Calibri" panose="020F0502020204030204" pitchFamily="34" charset="0"/>
                      </a:endParaRPr>
                    </a:p>
                  </a:txBody>
                  <a:tcPr marL="67018" marR="67018" marT="35371" marB="35371"/>
                </a:tc>
                <a:tc>
                  <a:txBody>
                    <a:bodyPr/>
                    <a:lstStyle/>
                    <a:p>
                      <a:pPr>
                        <a:lnSpc>
                          <a:spcPct val="115000"/>
                        </a:lnSpc>
                        <a:spcAft>
                          <a:spcPts val="0"/>
                        </a:spcAft>
                      </a:pPr>
                      <a:r>
                        <a:rPr lang="fr-CA" sz="900" dirty="0">
                          <a:effectLst/>
                          <a:latin typeface="Calibri" panose="020F0502020204030204" pitchFamily="34" charset="0"/>
                          <a:cs typeface="Calibri" panose="020F0502020204030204" pitchFamily="34" charset="0"/>
                        </a:rPr>
                        <a:t>Conçoit des activités ou des ressources pertinentes, originales ou innovantes pour le contexte de formation et qui prennent en considération l’ensemble de la réalité d’apprentissage des apprenants : leurs caractéristiques, leur milieu de formation, leur contexte disciplinaire ou professionnel. Justifie la pertinence de ses choix pour l’apprentissage en s’appuyant sur les écrits scientifiques. Les activités ou les ressources développées ont un caractère exemplaire pour son programme ou son domaine, c’est-à-dire qu’elles peuvent être publiées ou prises en exemple.</a:t>
                      </a:r>
                      <a:endParaRPr lang="fr-FR" sz="900" dirty="0">
                        <a:effectLst/>
                        <a:latin typeface="Calibri" panose="020F0502020204030204" pitchFamily="34" charset="0"/>
                        <a:ea typeface="Cambria" charset="0"/>
                        <a:cs typeface="Calibri" panose="020F0502020204030204" pitchFamily="34" charset="0"/>
                      </a:endParaRPr>
                    </a:p>
                  </a:txBody>
                  <a:tcPr marL="67018" marR="67018" marT="35371" marB="35371"/>
                </a:tc>
                <a:extLst>
                  <a:ext uri="{0D108BD9-81ED-4DB2-BD59-A6C34878D82A}">
                    <a16:rowId xmlns:a16="http://schemas.microsoft.com/office/drawing/2014/main" val="10003"/>
                  </a:ext>
                </a:extLst>
              </a:tr>
            </a:tbl>
          </a:graphicData>
        </a:graphic>
      </p:graphicFrame>
      <p:sp>
        <p:nvSpPr>
          <p:cNvPr id="6" name="Espace réservé du numéro de diapositive 5">
            <a:extLst>
              <a:ext uri="{FF2B5EF4-FFF2-40B4-BE49-F238E27FC236}">
                <a16:creationId xmlns:a16="http://schemas.microsoft.com/office/drawing/2014/main" id="{196CB82D-3AC0-034E-9C4B-E0817CFD7B04}"/>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7" name="Flèche vers le bas 6">
            <a:extLst>
              <a:ext uri="{FF2B5EF4-FFF2-40B4-BE49-F238E27FC236}">
                <a16:creationId xmlns:a16="http://schemas.microsoft.com/office/drawing/2014/main" id="{7EE7D9FE-9771-5A45-88C3-4D369A33590B}"/>
              </a:ext>
            </a:extLst>
          </p:cNvPr>
          <p:cNvSpPr/>
          <p:nvPr/>
        </p:nvSpPr>
        <p:spPr>
          <a:xfrm rot="1653890">
            <a:off x="7274368" y="526172"/>
            <a:ext cx="310896" cy="7233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83AE5B43-28C9-A645-87A0-AE61DA3B1232}"/>
              </a:ext>
            </a:extLst>
          </p:cNvPr>
          <p:cNvCxnSpPr/>
          <p:nvPr/>
        </p:nvCxnSpPr>
        <p:spPr>
          <a:xfrm>
            <a:off x="5363239" y="1135183"/>
            <a:ext cx="0" cy="5462439"/>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23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1174B7-D6D0-3548-A8D9-E930B7AAFD23}"/>
              </a:ext>
            </a:extLst>
          </p:cNvPr>
          <p:cNvSpPr>
            <a:spLocks noGrp="1"/>
          </p:cNvSpPr>
          <p:nvPr>
            <p:ph type="title"/>
          </p:nvPr>
        </p:nvSpPr>
        <p:spPr/>
        <p:txBody>
          <a:bodyPr/>
          <a:lstStyle/>
          <a:p>
            <a:r>
              <a:rPr lang="fr-CA" dirty="0"/>
              <a:t>MPES – Évaluation – Exemple</a:t>
            </a:r>
            <a:endParaRPr lang="fr-FR" dirty="0"/>
          </a:p>
        </p:txBody>
      </p:sp>
      <p:graphicFrame>
        <p:nvGraphicFramePr>
          <p:cNvPr id="6" name="Espace réservé du contenu 5">
            <a:extLst>
              <a:ext uri="{FF2B5EF4-FFF2-40B4-BE49-F238E27FC236}">
                <a16:creationId xmlns:a16="http://schemas.microsoft.com/office/drawing/2014/main" id="{9956FA0F-A26E-154F-85C3-01CA9F397353}"/>
              </a:ext>
            </a:extLst>
          </p:cNvPr>
          <p:cNvGraphicFramePr>
            <a:graphicFrameLocks noGrp="1"/>
          </p:cNvGraphicFramePr>
          <p:nvPr>
            <p:ph idx="1"/>
            <p:extLst>
              <p:ext uri="{D42A27DB-BD31-4B8C-83A1-F6EECF244321}">
                <p14:modId xmlns:p14="http://schemas.microsoft.com/office/powerpoint/2010/main" val="1502823451"/>
              </p:ext>
            </p:extLst>
          </p:nvPr>
        </p:nvGraphicFramePr>
        <p:xfrm>
          <a:off x="659215" y="1338441"/>
          <a:ext cx="11100393" cy="3516034"/>
        </p:xfrm>
        <a:graphic>
          <a:graphicData uri="http://schemas.openxmlformats.org/drawingml/2006/table">
            <a:tbl>
              <a:tblPr firstRow="1" firstCol="1" bandRow="1">
                <a:tableStyleId>{5C22544A-7EE6-4342-B048-85BDC9FD1C3A}</a:tableStyleId>
              </a:tblPr>
              <a:tblGrid>
                <a:gridCol w="1034085">
                  <a:extLst>
                    <a:ext uri="{9D8B030D-6E8A-4147-A177-3AD203B41FA5}">
                      <a16:colId xmlns:a16="http://schemas.microsoft.com/office/drawing/2014/main" val="2890637004"/>
                    </a:ext>
                  </a:extLst>
                </a:gridCol>
                <a:gridCol w="2490344">
                  <a:extLst>
                    <a:ext uri="{9D8B030D-6E8A-4147-A177-3AD203B41FA5}">
                      <a16:colId xmlns:a16="http://schemas.microsoft.com/office/drawing/2014/main" val="1592585148"/>
                    </a:ext>
                  </a:extLst>
                </a:gridCol>
                <a:gridCol w="2490344">
                  <a:extLst>
                    <a:ext uri="{9D8B030D-6E8A-4147-A177-3AD203B41FA5}">
                      <a16:colId xmlns:a16="http://schemas.microsoft.com/office/drawing/2014/main" val="3380468077"/>
                    </a:ext>
                  </a:extLst>
                </a:gridCol>
                <a:gridCol w="2542810">
                  <a:extLst>
                    <a:ext uri="{9D8B030D-6E8A-4147-A177-3AD203B41FA5}">
                      <a16:colId xmlns:a16="http://schemas.microsoft.com/office/drawing/2014/main" val="1401447985"/>
                    </a:ext>
                  </a:extLst>
                </a:gridCol>
                <a:gridCol w="2542810">
                  <a:extLst>
                    <a:ext uri="{9D8B030D-6E8A-4147-A177-3AD203B41FA5}">
                      <a16:colId xmlns:a16="http://schemas.microsoft.com/office/drawing/2014/main" val="3020034640"/>
                    </a:ext>
                  </a:extLst>
                </a:gridCol>
              </a:tblGrid>
              <a:tr h="208954">
                <a:tc gridSpan="2">
                  <a:txBody>
                    <a:bodyPr/>
                    <a:lstStyle/>
                    <a:p>
                      <a:pPr algn="l">
                        <a:spcBef>
                          <a:spcPts val="600"/>
                        </a:spcBef>
                        <a:spcAft>
                          <a:spcPts val="0"/>
                        </a:spcAft>
                      </a:pPr>
                      <a:r>
                        <a:rPr lang="fr-CA" sz="900">
                          <a:effectLst/>
                        </a:rPr>
                        <a:t> </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hMerge="1">
                  <a:txBody>
                    <a:bodyPr/>
                    <a:lstStyle/>
                    <a:p>
                      <a:endParaRPr lang="fr-FR"/>
                    </a:p>
                  </a:txBody>
                  <a:tcPr/>
                </a:tc>
                <a:tc>
                  <a:txBody>
                    <a:bodyPr/>
                    <a:lstStyle/>
                    <a:p>
                      <a:pPr algn="l">
                        <a:spcBef>
                          <a:spcPts val="600"/>
                        </a:spcBef>
                        <a:spcAft>
                          <a:spcPts val="0"/>
                        </a:spcAft>
                      </a:pPr>
                      <a:r>
                        <a:rPr lang="fr-CA" sz="900">
                          <a:effectLst/>
                        </a:rPr>
                        <a:t>EN-DEÇA DE LA COMPÉTENCE ATTENDUE</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nchor="ctr"/>
                </a:tc>
                <a:tc>
                  <a:txBody>
                    <a:bodyPr/>
                    <a:lstStyle/>
                    <a:p>
                      <a:pPr algn="l">
                        <a:spcBef>
                          <a:spcPts val="600"/>
                        </a:spcBef>
                        <a:spcAft>
                          <a:spcPts val="0"/>
                        </a:spcAft>
                      </a:pPr>
                      <a:r>
                        <a:rPr lang="fr-CA" sz="900">
                          <a:effectLst/>
                        </a:rPr>
                        <a:t>COMPÉTENCE ATTENDUE</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nchor="ctr"/>
                </a:tc>
                <a:tc>
                  <a:txBody>
                    <a:bodyPr/>
                    <a:lstStyle/>
                    <a:p>
                      <a:pPr algn="l">
                        <a:spcBef>
                          <a:spcPts val="600"/>
                        </a:spcBef>
                        <a:spcAft>
                          <a:spcPts val="0"/>
                        </a:spcAft>
                      </a:pPr>
                      <a:r>
                        <a:rPr lang="fr-CA" sz="900">
                          <a:effectLst/>
                        </a:rPr>
                        <a:t>AU-DELÀ DE LA COMPÉTENCE ATTENDUE</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nchor="ctr"/>
                </a:tc>
                <a:extLst>
                  <a:ext uri="{0D108BD9-81ED-4DB2-BD59-A6C34878D82A}">
                    <a16:rowId xmlns:a16="http://schemas.microsoft.com/office/drawing/2014/main" val="684426409"/>
                  </a:ext>
                </a:extLst>
              </a:tr>
              <a:tr h="948917">
                <a:tc>
                  <a:txBody>
                    <a:bodyPr/>
                    <a:lstStyle/>
                    <a:p>
                      <a:pPr algn="l">
                        <a:spcBef>
                          <a:spcPts val="600"/>
                        </a:spcBef>
                        <a:spcAft>
                          <a:spcPts val="0"/>
                        </a:spcAft>
                      </a:pPr>
                      <a:r>
                        <a:rPr lang="fr-CA" sz="900" dirty="0">
                          <a:effectLst/>
                        </a:rPr>
                        <a:t>ÉCHELLE GLOBALE DE LA COMPÉTENCE</a:t>
                      </a:r>
                      <a:endParaRPr lang="fr-CA" sz="900" dirty="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600"/>
                        </a:spcBef>
                        <a:spcAft>
                          <a:spcPts val="0"/>
                        </a:spcAft>
                      </a:pPr>
                      <a:r>
                        <a:rPr lang="fr-CA" sz="900">
                          <a:effectLst/>
                        </a:rPr>
                        <a:t>C2. Planifier des situations d’apprentissage ou d’évaluation.</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600"/>
                        </a:spcBef>
                        <a:spcAft>
                          <a:spcPts val="0"/>
                        </a:spcAft>
                      </a:pPr>
                      <a:r>
                        <a:rPr lang="fr-CA" sz="900" dirty="0">
                          <a:effectLst/>
                        </a:rPr>
                        <a:t>Ne s’appuie pas, ou partiellement, sur une démarche de planification. Ne démontre aucune ou une faible logique d’alignement pédagogique et/ou </a:t>
                      </a:r>
                      <a:r>
                        <a:rPr lang="fr-CA" sz="900" dirty="0" err="1">
                          <a:effectLst/>
                        </a:rPr>
                        <a:t>curriculaire</a:t>
                      </a:r>
                      <a:r>
                        <a:rPr lang="fr-CA" sz="900" dirty="0">
                          <a:effectLst/>
                        </a:rPr>
                        <a:t>.</a:t>
                      </a:r>
                    </a:p>
                    <a:p>
                      <a:pPr algn="l">
                        <a:spcBef>
                          <a:spcPts val="600"/>
                        </a:spcBef>
                        <a:spcAft>
                          <a:spcPts val="0"/>
                        </a:spcAft>
                      </a:pPr>
                      <a:r>
                        <a:rPr lang="fr-CA" sz="900" dirty="0">
                          <a:effectLst/>
                        </a:rPr>
                        <a:t>La démarche de planification ne tient pas ou peu compte des caractéristiques des apprenants.</a:t>
                      </a:r>
                      <a:endParaRPr lang="fr-CA" sz="900" dirty="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600"/>
                        </a:spcBef>
                        <a:spcAft>
                          <a:spcPts val="0"/>
                        </a:spcAft>
                      </a:pPr>
                      <a:r>
                        <a:rPr lang="fr-CA" sz="900">
                          <a:effectLst/>
                        </a:rPr>
                        <a:t>Planifie des situations d'apprentissage ou d'évaluation en s'appuyant sur une démarche explicite qui tient compte des caractéristiques des apprenants.</a:t>
                      </a:r>
                    </a:p>
                    <a:p>
                      <a:pPr algn="l">
                        <a:spcBef>
                          <a:spcPts val="600"/>
                        </a:spcBef>
                        <a:spcAft>
                          <a:spcPts val="0"/>
                        </a:spcAft>
                      </a:pPr>
                      <a:r>
                        <a:rPr lang="fr-CA" sz="900">
                          <a:effectLst/>
                        </a:rPr>
                        <a:t>Démontre une logique d’alignement pédagogique et/ou curriculaire centrée sur l’apprentissage.</a:t>
                      </a:r>
                    </a:p>
                    <a:p>
                      <a:pPr algn="l">
                        <a:spcBef>
                          <a:spcPts val="600"/>
                        </a:spcBef>
                        <a:spcAft>
                          <a:spcPts val="0"/>
                        </a:spcAft>
                      </a:pPr>
                      <a:r>
                        <a:rPr lang="fr-CA" sz="900">
                          <a:effectLst/>
                        </a:rPr>
                        <a:t>Justifie la pertinence de ses choix pour l’apprentissage en s’appuyant sur les écrits scientifiques tout en tenant compte explicitement les conditions pédagogiques propres à son contexte de formation.</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600"/>
                        </a:spcBef>
                        <a:spcAft>
                          <a:spcPts val="0"/>
                        </a:spcAft>
                      </a:pPr>
                      <a:r>
                        <a:rPr lang="fr-CA" sz="900">
                          <a:effectLst/>
                        </a:rPr>
                        <a:t>Planifie des situations d'apprentissage ou d'évaluation en proposant une démarche originale ou innovante qui tient compte des caractéristiques des apprenants. Démontre une logique d’alignement pédagogique et/ou curriculaire centrée sur l’apprentissage. Justifie la pertinence de ses choix pour l’apprentissage en s’appuyant sur les écrits scientifiques tout en intégrant les enjeux de son contexte de formation. Les situations planifiées ont un caractère exemplaire pour son programme ou son domaine, c’est-à-dire qu’elles peuvent être publiées ou prises en exemple.</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extLst>
                  <a:ext uri="{0D108BD9-81ED-4DB2-BD59-A6C34878D82A}">
                    <a16:rowId xmlns:a16="http://schemas.microsoft.com/office/drawing/2014/main" val="765816278"/>
                  </a:ext>
                </a:extLst>
              </a:tr>
              <a:tr h="431326">
                <a:tc rowSpan="2">
                  <a:txBody>
                    <a:bodyPr/>
                    <a:lstStyle/>
                    <a:p>
                      <a:pPr algn="l">
                        <a:spcBef>
                          <a:spcPts val="600"/>
                        </a:spcBef>
                        <a:spcAft>
                          <a:spcPts val="0"/>
                        </a:spcAft>
                      </a:pPr>
                      <a:r>
                        <a:rPr lang="fr-CA" sz="900">
                          <a:effectLst/>
                        </a:rPr>
                        <a:t>CRITÈRES &amp; INDICATEURS SPÉCIFIQUES AU PROJET</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600"/>
                        </a:spcBef>
                        <a:spcAft>
                          <a:spcPts val="0"/>
                        </a:spcAft>
                      </a:pPr>
                      <a:r>
                        <a:rPr lang="fr-CA" sz="900">
                          <a:effectLst/>
                        </a:rPr>
                        <a:t>Structure et alignement pédagogique de la SAE </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dirty="0">
                          <a:effectLst/>
                        </a:rPr>
                        <a:t>Les activités pédagogiques envisagées sont peu alignées avec les cibles d’apprentissage. La répartition des activités et ressources est peu équilibrée. </a:t>
                      </a:r>
                      <a:endParaRPr lang="fr-CA" sz="900" dirty="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a:effectLst/>
                        </a:rPr>
                        <a:t>Les activités pédagogiques envisagées sont adéquatement alignées avec les cibles d’apprentissage. La répartition des activités et ressources est équilibrée et appropriée.</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a:effectLst/>
                        </a:rPr>
                        <a:t>Les activités pédagogiques envisagées sont adéquatement alignées avec les cibles d’apprentissage. La répartition des activités et ressources est équilibrée et appropriée. L’alignement est mis en exergue de façon claire et détaillée.  </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extLst>
                  <a:ext uri="{0D108BD9-81ED-4DB2-BD59-A6C34878D82A}">
                    <a16:rowId xmlns:a16="http://schemas.microsoft.com/office/drawing/2014/main" val="2235276665"/>
                  </a:ext>
                </a:extLst>
              </a:tr>
              <a:tr h="517591">
                <a:tc vMerge="1">
                  <a:txBody>
                    <a:bodyPr/>
                    <a:lstStyle/>
                    <a:p>
                      <a:endParaRPr lang="fr-FR"/>
                    </a:p>
                  </a:txBody>
                  <a:tcPr/>
                </a:tc>
                <a:tc>
                  <a:txBody>
                    <a:bodyPr/>
                    <a:lstStyle/>
                    <a:p>
                      <a:pPr algn="l">
                        <a:spcBef>
                          <a:spcPts val="600"/>
                        </a:spcBef>
                        <a:spcAft>
                          <a:spcPts val="0"/>
                        </a:spcAft>
                      </a:pPr>
                      <a:r>
                        <a:rPr lang="fr-CA" sz="900">
                          <a:effectLst/>
                        </a:rPr>
                        <a:t>Qualité des commentaires fournis aux pairs </a:t>
                      </a:r>
                      <a:br>
                        <a:rPr lang="fr-CA" sz="900">
                          <a:effectLst/>
                        </a:rPr>
                      </a:b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a:effectLst/>
                        </a:rPr>
                        <a:t>Les commentaires fournis offrent une analyse peu constructive en s’appuyant inégalement sur quelques éléments abordés dans le cours, et la mise en contexte de la SAE </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a:effectLst/>
                        </a:rPr>
                        <a:t>Les commentaires fournis offrent une analyse constructive en s’appuyant sur des éléments abordés dans le cours, la mise en contexte de la SAE et les théories de l’apprentissage social. </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dirty="0">
                          <a:effectLst/>
                        </a:rPr>
                        <a:t>Les commentaires fournis offrent une analyse riche et constructive en s’appuyant avec précision sur des éléments abordés dans le cours, la mise en contexte de la SAE et les théories de l’apprentissage social. Ils permettent de créer des liens riches avec d’autres SAE présentées. </a:t>
                      </a:r>
                      <a:endParaRPr lang="fr-CA" sz="900" dirty="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extLst>
                  <a:ext uri="{0D108BD9-81ED-4DB2-BD59-A6C34878D82A}">
                    <a16:rowId xmlns:a16="http://schemas.microsoft.com/office/drawing/2014/main" val="2001977992"/>
                  </a:ext>
                </a:extLst>
              </a:tr>
            </a:tbl>
          </a:graphicData>
        </a:graphic>
      </p:graphicFrame>
      <p:sp>
        <p:nvSpPr>
          <p:cNvPr id="4" name="Espace réservé du pied de page 3">
            <a:extLst>
              <a:ext uri="{FF2B5EF4-FFF2-40B4-BE49-F238E27FC236}">
                <a16:creationId xmlns:a16="http://schemas.microsoft.com/office/drawing/2014/main" id="{AE941626-CA26-8A44-AD1E-ED22877AF372}"/>
              </a:ext>
            </a:extLst>
          </p:cNvPr>
          <p:cNvSpPr>
            <a:spLocks noGrp="1"/>
          </p:cNvSpPr>
          <p:nvPr>
            <p:ph type="ftr" sz="quarter" idx="11"/>
          </p:nvPr>
        </p:nvSpPr>
        <p:spPr/>
        <p:txBody>
          <a:bodyPr/>
          <a:lstStyle/>
          <a:p>
            <a:r>
              <a:rPr lang="en-US"/>
              <a:t>Lison (2018) - VetAgro Sup - Clermont-Ferrand</a:t>
            </a:r>
            <a:endParaRPr lang="en-US" dirty="0"/>
          </a:p>
        </p:txBody>
      </p:sp>
      <p:sp>
        <p:nvSpPr>
          <p:cNvPr id="5" name="Espace réservé du numéro de diapositive 4">
            <a:extLst>
              <a:ext uri="{FF2B5EF4-FFF2-40B4-BE49-F238E27FC236}">
                <a16:creationId xmlns:a16="http://schemas.microsoft.com/office/drawing/2014/main" id="{C92D8F3D-9F44-084B-9D67-0D0024D4308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83934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1174B7-D6D0-3548-A8D9-E930B7AAFD23}"/>
              </a:ext>
            </a:extLst>
          </p:cNvPr>
          <p:cNvSpPr>
            <a:spLocks noGrp="1"/>
          </p:cNvSpPr>
          <p:nvPr>
            <p:ph type="title"/>
          </p:nvPr>
        </p:nvSpPr>
        <p:spPr/>
        <p:txBody>
          <a:bodyPr/>
          <a:lstStyle/>
          <a:p>
            <a:r>
              <a:rPr lang="fr-CA" dirty="0"/>
              <a:t>MPES – Évaluation – Exemple</a:t>
            </a:r>
            <a:endParaRPr lang="fr-FR" dirty="0"/>
          </a:p>
        </p:txBody>
      </p:sp>
      <p:graphicFrame>
        <p:nvGraphicFramePr>
          <p:cNvPr id="6" name="Espace réservé du contenu 5">
            <a:extLst>
              <a:ext uri="{FF2B5EF4-FFF2-40B4-BE49-F238E27FC236}">
                <a16:creationId xmlns:a16="http://schemas.microsoft.com/office/drawing/2014/main" id="{9956FA0F-A26E-154F-85C3-01CA9F397353}"/>
              </a:ext>
            </a:extLst>
          </p:cNvPr>
          <p:cNvGraphicFramePr>
            <a:graphicFrameLocks noGrp="1"/>
          </p:cNvGraphicFramePr>
          <p:nvPr>
            <p:ph idx="1"/>
            <p:extLst>
              <p:ext uri="{D42A27DB-BD31-4B8C-83A1-F6EECF244321}">
                <p14:modId xmlns:p14="http://schemas.microsoft.com/office/powerpoint/2010/main" val="326787666"/>
              </p:ext>
            </p:extLst>
          </p:nvPr>
        </p:nvGraphicFramePr>
        <p:xfrm>
          <a:off x="659215" y="1338441"/>
          <a:ext cx="11100393" cy="4735234"/>
        </p:xfrm>
        <a:graphic>
          <a:graphicData uri="http://schemas.openxmlformats.org/drawingml/2006/table">
            <a:tbl>
              <a:tblPr firstRow="1" firstCol="1" bandRow="1">
                <a:tableStyleId>{5C22544A-7EE6-4342-B048-85BDC9FD1C3A}</a:tableStyleId>
              </a:tblPr>
              <a:tblGrid>
                <a:gridCol w="1034085">
                  <a:extLst>
                    <a:ext uri="{9D8B030D-6E8A-4147-A177-3AD203B41FA5}">
                      <a16:colId xmlns:a16="http://schemas.microsoft.com/office/drawing/2014/main" val="2890637004"/>
                    </a:ext>
                  </a:extLst>
                </a:gridCol>
                <a:gridCol w="2490344">
                  <a:extLst>
                    <a:ext uri="{9D8B030D-6E8A-4147-A177-3AD203B41FA5}">
                      <a16:colId xmlns:a16="http://schemas.microsoft.com/office/drawing/2014/main" val="1592585148"/>
                    </a:ext>
                  </a:extLst>
                </a:gridCol>
                <a:gridCol w="2490344">
                  <a:extLst>
                    <a:ext uri="{9D8B030D-6E8A-4147-A177-3AD203B41FA5}">
                      <a16:colId xmlns:a16="http://schemas.microsoft.com/office/drawing/2014/main" val="3380468077"/>
                    </a:ext>
                  </a:extLst>
                </a:gridCol>
                <a:gridCol w="2542810">
                  <a:extLst>
                    <a:ext uri="{9D8B030D-6E8A-4147-A177-3AD203B41FA5}">
                      <a16:colId xmlns:a16="http://schemas.microsoft.com/office/drawing/2014/main" val="1401447985"/>
                    </a:ext>
                  </a:extLst>
                </a:gridCol>
                <a:gridCol w="2542810">
                  <a:extLst>
                    <a:ext uri="{9D8B030D-6E8A-4147-A177-3AD203B41FA5}">
                      <a16:colId xmlns:a16="http://schemas.microsoft.com/office/drawing/2014/main" val="3020034640"/>
                    </a:ext>
                  </a:extLst>
                </a:gridCol>
              </a:tblGrid>
              <a:tr h="208954">
                <a:tc gridSpan="2">
                  <a:txBody>
                    <a:bodyPr/>
                    <a:lstStyle/>
                    <a:p>
                      <a:pPr algn="l">
                        <a:spcBef>
                          <a:spcPts val="600"/>
                        </a:spcBef>
                        <a:spcAft>
                          <a:spcPts val="0"/>
                        </a:spcAft>
                      </a:pPr>
                      <a:r>
                        <a:rPr lang="fr-CA" sz="900">
                          <a:effectLst/>
                        </a:rPr>
                        <a:t> </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hMerge="1">
                  <a:txBody>
                    <a:bodyPr/>
                    <a:lstStyle/>
                    <a:p>
                      <a:endParaRPr lang="fr-FR"/>
                    </a:p>
                  </a:txBody>
                  <a:tcPr/>
                </a:tc>
                <a:tc>
                  <a:txBody>
                    <a:bodyPr/>
                    <a:lstStyle/>
                    <a:p>
                      <a:pPr algn="l">
                        <a:spcBef>
                          <a:spcPts val="600"/>
                        </a:spcBef>
                        <a:spcAft>
                          <a:spcPts val="0"/>
                        </a:spcAft>
                      </a:pPr>
                      <a:r>
                        <a:rPr lang="fr-CA" sz="900">
                          <a:effectLst/>
                        </a:rPr>
                        <a:t>EN-DEÇA DE LA COMPÉTENCE ATTENDUE</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nchor="ctr"/>
                </a:tc>
                <a:tc>
                  <a:txBody>
                    <a:bodyPr/>
                    <a:lstStyle/>
                    <a:p>
                      <a:pPr algn="l">
                        <a:spcBef>
                          <a:spcPts val="600"/>
                        </a:spcBef>
                        <a:spcAft>
                          <a:spcPts val="0"/>
                        </a:spcAft>
                      </a:pPr>
                      <a:r>
                        <a:rPr lang="fr-CA" sz="900">
                          <a:effectLst/>
                        </a:rPr>
                        <a:t>COMPÉTENCE ATTENDUE</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nchor="ctr"/>
                </a:tc>
                <a:tc>
                  <a:txBody>
                    <a:bodyPr/>
                    <a:lstStyle/>
                    <a:p>
                      <a:pPr algn="l">
                        <a:spcBef>
                          <a:spcPts val="600"/>
                        </a:spcBef>
                        <a:spcAft>
                          <a:spcPts val="0"/>
                        </a:spcAft>
                      </a:pPr>
                      <a:r>
                        <a:rPr lang="fr-CA" sz="900">
                          <a:effectLst/>
                        </a:rPr>
                        <a:t>AU-DELÀ DE LA COMPÉTENCE ATTENDUE</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nchor="ctr"/>
                </a:tc>
                <a:extLst>
                  <a:ext uri="{0D108BD9-81ED-4DB2-BD59-A6C34878D82A}">
                    <a16:rowId xmlns:a16="http://schemas.microsoft.com/office/drawing/2014/main" val="684426409"/>
                  </a:ext>
                </a:extLst>
              </a:tr>
              <a:tr h="1035183">
                <a:tc>
                  <a:txBody>
                    <a:bodyPr/>
                    <a:lstStyle/>
                    <a:p>
                      <a:pPr algn="l">
                        <a:spcBef>
                          <a:spcPts val="600"/>
                        </a:spcBef>
                        <a:spcAft>
                          <a:spcPts val="0"/>
                        </a:spcAft>
                      </a:pPr>
                      <a:r>
                        <a:rPr lang="fr-CA" sz="900">
                          <a:effectLst/>
                        </a:rPr>
                        <a:t>ÉCHELLE GLOBALE DE LA COMPÉTENCE</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600"/>
                        </a:spcBef>
                        <a:spcAft>
                          <a:spcPts val="0"/>
                        </a:spcAft>
                      </a:pPr>
                      <a:r>
                        <a:rPr lang="fr-CA" sz="900">
                          <a:effectLst/>
                        </a:rPr>
                        <a:t>C3. Concevoir des activités et des ressources pour l’apprentissage et l’évaluation.</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600"/>
                        </a:spcBef>
                        <a:spcAft>
                          <a:spcPts val="0"/>
                        </a:spcAft>
                      </a:pPr>
                      <a:r>
                        <a:rPr lang="fr-CA" sz="900">
                          <a:effectLst/>
                        </a:rPr>
                        <a:t>Conçoit des activités ou des ressources qui ne sont pas ou peu pertinentes au contexte de formation et qui ne sont pas ou peu centrées sur la réalité d’apprentissage des apprenants : leurs caractéristiques, leur milieu de formation, leur contexte disciplinaire ou professionnel. </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600"/>
                        </a:spcBef>
                        <a:spcAft>
                          <a:spcPts val="0"/>
                        </a:spcAft>
                      </a:pPr>
                      <a:r>
                        <a:rPr lang="fr-CA" sz="900">
                          <a:effectLst/>
                        </a:rPr>
                        <a:t>Conçoit des activités ou des ressources pertinentes au contexte de formation et qui prennent en considération l’ensemble de la réalité d’apprentissage des apprenants : leurs caractéristiques, leur milieu de formation, leur contexte disciplinaire ou professionnel. Justifie la pertinence de ses choix pour l’apprentissage en s’appuyant sur les écrits scientifiques.</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600"/>
                        </a:spcBef>
                        <a:spcAft>
                          <a:spcPts val="0"/>
                        </a:spcAft>
                      </a:pPr>
                      <a:r>
                        <a:rPr lang="fr-CA" sz="900" dirty="0">
                          <a:effectLst/>
                        </a:rPr>
                        <a:t>Conçoit des activités ou des ressources pertinentes, originales ou innovantes pour le contexte de formation et qui prennent en considération l’ensemble de la réalité d’apprentissage des apprenants : leurs caractéristiques, leur milieu de formation, leur contexte disciplinaire ou professionnel. Justifie la pertinence de ses choix pour l’apprentissage en s’appuyant sur les écrits scientifiques. Les activités ou les ressources développées ont un caractère exemplaire pour son programme ou son domaine, c’est-à-dire qu’elles peuvent être publiées ou prises en exemple.</a:t>
                      </a:r>
                      <a:endParaRPr lang="fr-CA" sz="900" dirty="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extLst>
                  <a:ext uri="{0D108BD9-81ED-4DB2-BD59-A6C34878D82A}">
                    <a16:rowId xmlns:a16="http://schemas.microsoft.com/office/drawing/2014/main" val="4146482163"/>
                  </a:ext>
                </a:extLst>
              </a:tr>
              <a:tr h="690122">
                <a:tc rowSpan="3">
                  <a:txBody>
                    <a:bodyPr/>
                    <a:lstStyle/>
                    <a:p>
                      <a:pPr algn="l">
                        <a:spcBef>
                          <a:spcPts val="600"/>
                        </a:spcBef>
                        <a:spcAft>
                          <a:spcPts val="0"/>
                        </a:spcAft>
                      </a:pPr>
                      <a:r>
                        <a:rPr lang="fr-CA" sz="900">
                          <a:effectLst/>
                        </a:rPr>
                        <a:t>CRITÈRES &amp; INDICATEURS SPÉCIFIQUES AU PROJET</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600"/>
                        </a:spcBef>
                        <a:spcAft>
                          <a:spcPts val="0"/>
                        </a:spcAft>
                      </a:pPr>
                      <a:r>
                        <a:rPr lang="fr-CA" sz="900">
                          <a:effectLst/>
                        </a:rPr>
                        <a:t>Originalité des adaptations pédagogiques proposées</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a:effectLst/>
                        </a:rPr>
                        <a:t>Les adaptations proposées complètent vaguement la SAE initiale. Elles permettent peu à la SAE d’intégrer le Web 2.0. Ces adaptations enrichissent peu d’éléments plus faibles ou ne simplifient pas ou peu des éléments trop complexes de la SAE initiale. </a:t>
                      </a:r>
                      <a:br>
                        <a:rPr lang="fr-CA" sz="900">
                          <a:effectLst/>
                        </a:rPr>
                      </a:br>
                      <a:endParaRPr lang="fr-CA" sz="900">
                        <a:effectLst/>
                      </a:endParaRPr>
                    </a:p>
                    <a:p>
                      <a:pPr algn="l">
                        <a:spcBef>
                          <a:spcPts val="300"/>
                        </a:spcBef>
                        <a:spcAft>
                          <a:spcPts val="300"/>
                        </a:spcAft>
                      </a:pPr>
                      <a:r>
                        <a:rPr lang="fr-CA" sz="900">
                          <a:effectLst/>
                        </a:rPr>
                        <a:t> </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a:effectLst/>
                        </a:rPr>
                        <a:t>Les adaptations proposées sont originales, riches et complètent efficacement la SAE initiale. Elles permettent à la SAE d’intégrer efficacement et réalistement le Web 2.0. Ces adaptations enrichissent les éléments plus faibles ou simplifient des éléments trop complexes de la SAE initiale. Les adaptations respectent les trois temps pédagogiques.</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a:effectLst/>
                        </a:rPr>
                        <a:t>Les adaptations proposées sont originales, riches et complètent efficacement la SAE initiale. Elles permettent à la SAE d’intégrer efficacement et réalistement le Web 2.0. Ces adaptations enrichissent les éléments plus faibles ou simplifient des éléments trop complexes de la SAE initiale. Les adaptations respectent et renforcent les trois temps pédagogiques et représentent une réelle innovation.</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extLst>
                  <a:ext uri="{0D108BD9-81ED-4DB2-BD59-A6C34878D82A}">
                    <a16:rowId xmlns:a16="http://schemas.microsoft.com/office/drawing/2014/main" val="620496083"/>
                  </a:ext>
                </a:extLst>
              </a:tr>
              <a:tr h="517591">
                <a:tc vMerge="1">
                  <a:txBody>
                    <a:bodyPr/>
                    <a:lstStyle/>
                    <a:p>
                      <a:endParaRPr lang="fr-FR"/>
                    </a:p>
                  </a:txBody>
                  <a:tcPr/>
                </a:tc>
                <a:tc>
                  <a:txBody>
                    <a:bodyPr/>
                    <a:lstStyle/>
                    <a:p>
                      <a:pPr algn="l">
                        <a:spcBef>
                          <a:spcPts val="600"/>
                        </a:spcBef>
                        <a:spcAft>
                          <a:spcPts val="0"/>
                        </a:spcAft>
                      </a:pPr>
                      <a:r>
                        <a:rPr lang="fr-CA" sz="900">
                          <a:effectLst/>
                        </a:rPr>
                        <a:t>Pertinence et intégration de l’environnement social choisi</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a:effectLst/>
                        </a:rPr>
                        <a:t>L’environnement social choisi a le potentiel de servir les activités pédagogiques proposées. Il permet d’enrichir sensiblement la SAE initiale et est partiellement intégré à celle-ci. Il est peu original et peu adapté aux étudiants.</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a:effectLst/>
                        </a:rPr>
                        <a:t>L’environnement social choisi a le potentiel de servir efficacement les activités pédagogiques proposées. Cet environnement permet d’enrichir la SAE initiale et est bien intégré à celle-ci. Cet environnement est adapté aux étudiants.</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dirty="0">
                          <a:effectLst/>
                        </a:rPr>
                        <a:t>L’environnement social choisi a le potentiel de servir efficacement les activités pédagogiques proposées. Cet environnement permet d’enrichir la SAE initiale et est particulièrement bien intégré à celle-ci. Cet environnement est original, innovant et adapté aux étudiants.</a:t>
                      </a:r>
                      <a:endParaRPr lang="fr-CA" sz="900" dirty="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extLst>
                  <a:ext uri="{0D108BD9-81ED-4DB2-BD59-A6C34878D82A}">
                    <a16:rowId xmlns:a16="http://schemas.microsoft.com/office/drawing/2014/main" val="204052189"/>
                  </a:ext>
                </a:extLst>
              </a:tr>
              <a:tr h="517591">
                <a:tc vMerge="1">
                  <a:txBody>
                    <a:bodyPr/>
                    <a:lstStyle/>
                    <a:p>
                      <a:endParaRPr lang="fr-FR"/>
                    </a:p>
                  </a:txBody>
                  <a:tcPr/>
                </a:tc>
                <a:tc>
                  <a:txBody>
                    <a:bodyPr/>
                    <a:lstStyle/>
                    <a:p>
                      <a:pPr algn="l">
                        <a:spcBef>
                          <a:spcPts val="600"/>
                        </a:spcBef>
                        <a:spcAft>
                          <a:spcPts val="0"/>
                        </a:spcAft>
                      </a:pPr>
                      <a:r>
                        <a:rPr lang="fr-CA" sz="900">
                          <a:effectLst/>
                        </a:rPr>
                        <a:t>Justification sur les plans théorique et pratique des propositions </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a:effectLst/>
                        </a:rPr>
                        <a:t>L’argumentation offre une faible justification des modifications apportées en s’appuyant sur quelques éléments abordés dans le cours et la mise en contexte de la SAE.</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a:effectLst/>
                        </a:rPr>
                        <a:t>L’argumentation offre une justification riche de toutes les modifications apportées en s’appuyant sur les éléments abordés dans le cours, la mise en contexte de la SAE et les théories de l’apprentissage social. </a:t>
                      </a:r>
                      <a:endParaRPr lang="fr-CA" sz="90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tc>
                  <a:txBody>
                    <a:bodyPr/>
                    <a:lstStyle/>
                    <a:p>
                      <a:pPr algn="l">
                        <a:spcBef>
                          <a:spcPts val="300"/>
                        </a:spcBef>
                        <a:spcAft>
                          <a:spcPts val="300"/>
                        </a:spcAft>
                      </a:pPr>
                      <a:r>
                        <a:rPr lang="fr-CA" sz="900" dirty="0">
                          <a:effectLst/>
                        </a:rPr>
                        <a:t>L’argumentation offre une justification riche de toutes les modifications apportées en s’appuyant avec précision sur des éléments abordés dans le cours, la mise en contexte de la SAE et les théories de l’apprentissage social. Elle met en exergue avec précision la dimension innovante de la proposition. </a:t>
                      </a:r>
                      <a:endParaRPr lang="fr-CA" sz="900" dirty="0">
                        <a:effectLst/>
                        <a:latin typeface="Cambria" panose="02040503050406030204" pitchFamily="18" charset="0"/>
                        <a:ea typeface="Cambria" panose="02040503050406030204" pitchFamily="18" charset="0"/>
                        <a:cs typeface="Times New Roman" panose="02020603050405020304" pitchFamily="18" charset="0"/>
                      </a:endParaRPr>
                    </a:p>
                  </a:txBody>
                  <a:tcPr marL="51759" marR="51759" marT="0" marB="0"/>
                </a:tc>
                <a:extLst>
                  <a:ext uri="{0D108BD9-81ED-4DB2-BD59-A6C34878D82A}">
                    <a16:rowId xmlns:a16="http://schemas.microsoft.com/office/drawing/2014/main" val="2117818124"/>
                  </a:ext>
                </a:extLst>
              </a:tr>
            </a:tbl>
          </a:graphicData>
        </a:graphic>
      </p:graphicFrame>
      <p:sp>
        <p:nvSpPr>
          <p:cNvPr id="4" name="Espace réservé du pied de page 3">
            <a:extLst>
              <a:ext uri="{FF2B5EF4-FFF2-40B4-BE49-F238E27FC236}">
                <a16:creationId xmlns:a16="http://schemas.microsoft.com/office/drawing/2014/main" id="{AE941626-CA26-8A44-AD1E-ED22877AF372}"/>
              </a:ext>
            </a:extLst>
          </p:cNvPr>
          <p:cNvSpPr>
            <a:spLocks noGrp="1"/>
          </p:cNvSpPr>
          <p:nvPr>
            <p:ph type="ftr" sz="quarter" idx="11"/>
          </p:nvPr>
        </p:nvSpPr>
        <p:spPr/>
        <p:txBody>
          <a:bodyPr/>
          <a:lstStyle/>
          <a:p>
            <a:r>
              <a:rPr lang="en-US"/>
              <a:t>Lison (2018) - VetAgro Sup - Clermont-Ferrand</a:t>
            </a:r>
            <a:endParaRPr lang="en-US" dirty="0"/>
          </a:p>
        </p:txBody>
      </p:sp>
      <p:sp>
        <p:nvSpPr>
          <p:cNvPr id="5" name="Espace réservé du numéro de diapositive 4">
            <a:extLst>
              <a:ext uri="{FF2B5EF4-FFF2-40B4-BE49-F238E27FC236}">
                <a16:creationId xmlns:a16="http://schemas.microsoft.com/office/drawing/2014/main" id="{C92D8F3D-9F44-084B-9D67-0D0024D43080}"/>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84250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F0E54-8AD1-2443-8D98-B8DDF216565C}"/>
              </a:ext>
            </a:extLst>
          </p:cNvPr>
          <p:cNvSpPr>
            <a:spLocks noGrp="1"/>
          </p:cNvSpPr>
          <p:nvPr>
            <p:ph type="title"/>
          </p:nvPr>
        </p:nvSpPr>
        <p:spPr/>
        <p:txBody>
          <a:bodyPr anchor="t"/>
          <a:lstStyle/>
          <a:p>
            <a:pPr algn="ctr"/>
            <a:r>
              <a:rPr lang="fr-CA" cap="none" dirty="0">
                <a:latin typeface="Calibri" panose="020F0502020204030204" pitchFamily="34" charset="0"/>
                <a:cs typeface="Calibri" panose="020F0502020204030204" pitchFamily="34" charset="0"/>
              </a:rPr>
              <a:t>Deuxième exemple</a:t>
            </a:r>
            <a:endParaRPr lang="fr-FR"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7446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A8396-30A1-FC4F-BF92-495626C90DA6}"/>
              </a:ext>
            </a:extLst>
          </p:cNvPr>
          <p:cNvSpPr>
            <a:spLocks noGrp="1"/>
          </p:cNvSpPr>
          <p:nvPr>
            <p:ph type="title"/>
          </p:nvPr>
        </p:nvSpPr>
        <p:spPr/>
        <p:txBody>
          <a:bodyPr/>
          <a:lstStyle/>
          <a:p>
            <a:r>
              <a:rPr lang="fr-CA" dirty="0"/>
              <a:t>Faculté de génie</a:t>
            </a:r>
            <a:endParaRPr lang="fr-FR" dirty="0"/>
          </a:p>
        </p:txBody>
      </p:sp>
      <p:sp>
        <p:nvSpPr>
          <p:cNvPr id="4" name="Espace réservé du pied de page 3">
            <a:extLst>
              <a:ext uri="{FF2B5EF4-FFF2-40B4-BE49-F238E27FC236}">
                <a16:creationId xmlns:a16="http://schemas.microsoft.com/office/drawing/2014/main" id="{4F21E9FC-2B14-F14D-BC95-F8F2E0555DF2}"/>
              </a:ext>
            </a:extLst>
          </p:cNvPr>
          <p:cNvSpPr>
            <a:spLocks noGrp="1"/>
          </p:cNvSpPr>
          <p:nvPr>
            <p:ph type="ftr" sz="quarter" idx="11"/>
          </p:nvPr>
        </p:nvSpPr>
        <p:spPr/>
        <p:txBody>
          <a:bodyPr/>
          <a:lstStyle/>
          <a:p>
            <a:r>
              <a:rPr lang="en-US"/>
              <a:t>Lison (2018) - VetAgro Sup - Clermont-Ferrand</a:t>
            </a:r>
            <a:endParaRPr lang="en-US" dirty="0"/>
          </a:p>
        </p:txBody>
      </p:sp>
      <p:pic>
        <p:nvPicPr>
          <p:cNvPr id="5" name="Picture 2">
            <a:extLst>
              <a:ext uri="{FF2B5EF4-FFF2-40B4-BE49-F238E27FC236}">
                <a16:creationId xmlns:a16="http://schemas.microsoft.com/office/drawing/2014/main" id="{77A64619-5F7A-6540-9D59-C5F7D27F0119}"/>
              </a:ext>
            </a:extLst>
          </p:cNvPr>
          <p:cNvPicPr>
            <a:picLocks noChangeAspect="1" noChangeArrowheads="1"/>
          </p:cNvPicPr>
          <p:nvPr/>
        </p:nvPicPr>
        <p:blipFill>
          <a:blip r:embed="rId2" cstate="print"/>
          <a:srcRect/>
          <a:stretch>
            <a:fillRect/>
          </a:stretch>
        </p:blipFill>
        <p:spPr bwMode="auto">
          <a:xfrm>
            <a:off x="2920661" y="1341438"/>
            <a:ext cx="6393207" cy="5060586"/>
          </a:xfrm>
          <a:prstGeom prst="rect">
            <a:avLst/>
          </a:prstGeom>
          <a:noFill/>
          <a:ln w="9525">
            <a:noFill/>
            <a:miter lim="800000"/>
            <a:headEnd/>
            <a:tailEnd/>
          </a:ln>
        </p:spPr>
      </p:pic>
      <p:sp>
        <p:nvSpPr>
          <p:cNvPr id="6" name="ZoneTexte 5">
            <a:extLst>
              <a:ext uri="{FF2B5EF4-FFF2-40B4-BE49-F238E27FC236}">
                <a16:creationId xmlns:a16="http://schemas.microsoft.com/office/drawing/2014/main" id="{A36E7ED5-326D-F74B-8934-071B524C345B}"/>
              </a:ext>
            </a:extLst>
          </p:cNvPr>
          <p:cNvSpPr txBox="1"/>
          <p:nvPr/>
        </p:nvSpPr>
        <p:spPr>
          <a:xfrm rot="16200000">
            <a:off x="7191801" y="3973865"/>
            <a:ext cx="5060586" cy="646331"/>
          </a:xfrm>
          <a:prstGeom prst="rect">
            <a:avLst/>
          </a:prstGeom>
          <a:noFill/>
        </p:spPr>
        <p:txBody>
          <a:bodyPr wrap="square" rtlCol="0">
            <a:spAutoFit/>
          </a:bodyPr>
          <a:lstStyle/>
          <a:p>
            <a:pPr algn="r"/>
            <a:r>
              <a:rPr lang="fr-FR" dirty="0"/>
              <a:t>Université de Sherbrooke, Faculté de génie, Département de génie informatique et électrique</a:t>
            </a:r>
          </a:p>
        </p:txBody>
      </p:sp>
      <p:sp>
        <p:nvSpPr>
          <p:cNvPr id="7" name="Espace réservé du numéro de diapositive 6">
            <a:extLst>
              <a:ext uri="{FF2B5EF4-FFF2-40B4-BE49-F238E27FC236}">
                <a16:creationId xmlns:a16="http://schemas.microsoft.com/office/drawing/2014/main" id="{1E6A5B4E-8140-1F4D-9261-E9DA446EC967}"/>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45897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A8396-30A1-FC4F-BF92-495626C90DA6}"/>
              </a:ext>
            </a:extLst>
          </p:cNvPr>
          <p:cNvSpPr>
            <a:spLocks noGrp="1"/>
          </p:cNvSpPr>
          <p:nvPr>
            <p:ph type="title"/>
          </p:nvPr>
        </p:nvSpPr>
        <p:spPr/>
        <p:txBody>
          <a:bodyPr/>
          <a:lstStyle/>
          <a:p>
            <a:r>
              <a:rPr lang="fr-CA" dirty="0"/>
              <a:t>Faculté de génie</a:t>
            </a:r>
            <a:endParaRPr lang="fr-FR" dirty="0"/>
          </a:p>
        </p:txBody>
      </p:sp>
      <p:sp>
        <p:nvSpPr>
          <p:cNvPr id="4" name="Espace réservé du pied de page 3">
            <a:extLst>
              <a:ext uri="{FF2B5EF4-FFF2-40B4-BE49-F238E27FC236}">
                <a16:creationId xmlns:a16="http://schemas.microsoft.com/office/drawing/2014/main" id="{4F21E9FC-2B14-F14D-BC95-F8F2E0555DF2}"/>
              </a:ext>
            </a:extLst>
          </p:cNvPr>
          <p:cNvSpPr>
            <a:spLocks noGrp="1"/>
          </p:cNvSpPr>
          <p:nvPr>
            <p:ph type="ftr" sz="quarter" idx="11"/>
          </p:nvPr>
        </p:nvSpPr>
        <p:spPr/>
        <p:txBody>
          <a:bodyPr/>
          <a:lstStyle/>
          <a:p>
            <a:r>
              <a:rPr lang="en-US"/>
              <a:t>Lison (2018) - VetAgro Sup - Clermont-Ferrand</a:t>
            </a:r>
            <a:endParaRPr lang="en-US" dirty="0"/>
          </a:p>
        </p:txBody>
      </p:sp>
      <p:pic>
        <p:nvPicPr>
          <p:cNvPr id="7" name="Picture 2">
            <a:extLst>
              <a:ext uri="{FF2B5EF4-FFF2-40B4-BE49-F238E27FC236}">
                <a16:creationId xmlns:a16="http://schemas.microsoft.com/office/drawing/2014/main" id="{8034F73D-816E-DC4F-A1CB-C47C283C4CFA}"/>
              </a:ext>
            </a:extLst>
          </p:cNvPr>
          <p:cNvPicPr>
            <a:picLocks noChangeAspect="1" noChangeArrowheads="1"/>
          </p:cNvPicPr>
          <p:nvPr/>
        </p:nvPicPr>
        <p:blipFill>
          <a:blip r:embed="rId2" cstate="print"/>
          <a:srcRect/>
          <a:stretch>
            <a:fillRect/>
          </a:stretch>
        </p:blipFill>
        <p:spPr bwMode="auto">
          <a:xfrm>
            <a:off x="1777555" y="1330764"/>
            <a:ext cx="7374715" cy="5072062"/>
          </a:xfrm>
          <a:prstGeom prst="rect">
            <a:avLst/>
          </a:prstGeom>
          <a:noFill/>
          <a:ln w="9525">
            <a:noFill/>
            <a:miter lim="800000"/>
            <a:headEnd/>
            <a:tailEnd/>
          </a:ln>
        </p:spPr>
      </p:pic>
      <p:pic>
        <p:nvPicPr>
          <p:cNvPr id="8" name="Picture 4">
            <a:extLst>
              <a:ext uri="{FF2B5EF4-FFF2-40B4-BE49-F238E27FC236}">
                <a16:creationId xmlns:a16="http://schemas.microsoft.com/office/drawing/2014/main" id="{4837AD81-1C9B-824B-9501-1B840C9475E1}"/>
              </a:ext>
            </a:extLst>
          </p:cNvPr>
          <p:cNvPicPr>
            <a:picLocks noChangeAspect="1" noChangeArrowheads="1"/>
          </p:cNvPicPr>
          <p:nvPr/>
        </p:nvPicPr>
        <p:blipFill>
          <a:blip r:embed="rId3" cstate="print"/>
          <a:srcRect/>
          <a:stretch>
            <a:fillRect/>
          </a:stretch>
        </p:blipFill>
        <p:spPr bwMode="auto">
          <a:xfrm>
            <a:off x="9597972" y="3323870"/>
            <a:ext cx="923925" cy="1085850"/>
          </a:xfrm>
          <a:prstGeom prst="rect">
            <a:avLst/>
          </a:prstGeom>
          <a:noFill/>
          <a:ln w="9525">
            <a:noFill/>
            <a:miter lim="800000"/>
            <a:headEnd/>
            <a:tailEnd/>
          </a:ln>
        </p:spPr>
      </p:pic>
      <p:sp>
        <p:nvSpPr>
          <p:cNvPr id="3" name="Espace réservé du numéro de diapositive 2">
            <a:extLst>
              <a:ext uri="{FF2B5EF4-FFF2-40B4-BE49-F238E27FC236}">
                <a16:creationId xmlns:a16="http://schemas.microsoft.com/office/drawing/2014/main" id="{FA87643E-C24A-3749-923F-33CCBC0EC51F}"/>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10" name="ZoneTexte 9">
            <a:extLst>
              <a:ext uri="{FF2B5EF4-FFF2-40B4-BE49-F238E27FC236}">
                <a16:creationId xmlns:a16="http://schemas.microsoft.com/office/drawing/2014/main" id="{0401D9D4-3CCF-534F-8AFA-C69CCCA7B77A}"/>
              </a:ext>
            </a:extLst>
          </p:cNvPr>
          <p:cNvSpPr txBox="1"/>
          <p:nvPr/>
        </p:nvSpPr>
        <p:spPr>
          <a:xfrm rot="16200000">
            <a:off x="-1521606" y="3579805"/>
            <a:ext cx="5060586" cy="646331"/>
          </a:xfrm>
          <a:prstGeom prst="rect">
            <a:avLst/>
          </a:prstGeom>
          <a:noFill/>
        </p:spPr>
        <p:txBody>
          <a:bodyPr wrap="square" rtlCol="0">
            <a:spAutoFit/>
          </a:bodyPr>
          <a:lstStyle/>
          <a:p>
            <a:pPr algn="r"/>
            <a:r>
              <a:rPr lang="fr-FR" dirty="0"/>
              <a:t>Université de Sherbrooke, Faculté de génie, Département de génie informatique et électrique</a:t>
            </a:r>
          </a:p>
        </p:txBody>
      </p:sp>
    </p:spTree>
    <p:extLst>
      <p:ext uri="{BB962C8B-B14F-4D97-AF65-F5344CB8AC3E}">
        <p14:creationId xmlns:p14="http://schemas.microsoft.com/office/powerpoint/2010/main" val="95111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A8396-30A1-FC4F-BF92-495626C90DA6}"/>
              </a:ext>
            </a:extLst>
          </p:cNvPr>
          <p:cNvSpPr>
            <a:spLocks noGrp="1"/>
          </p:cNvSpPr>
          <p:nvPr>
            <p:ph type="title"/>
          </p:nvPr>
        </p:nvSpPr>
        <p:spPr/>
        <p:txBody>
          <a:bodyPr/>
          <a:lstStyle/>
          <a:p>
            <a:r>
              <a:rPr lang="fr-CA" dirty="0"/>
              <a:t>Faculté de génie</a:t>
            </a:r>
            <a:endParaRPr lang="fr-FR" dirty="0"/>
          </a:p>
        </p:txBody>
      </p:sp>
      <p:sp>
        <p:nvSpPr>
          <p:cNvPr id="4" name="Espace réservé du pied de page 3">
            <a:extLst>
              <a:ext uri="{FF2B5EF4-FFF2-40B4-BE49-F238E27FC236}">
                <a16:creationId xmlns:a16="http://schemas.microsoft.com/office/drawing/2014/main" id="{4F21E9FC-2B14-F14D-BC95-F8F2E0555DF2}"/>
              </a:ext>
            </a:extLst>
          </p:cNvPr>
          <p:cNvSpPr>
            <a:spLocks noGrp="1"/>
          </p:cNvSpPr>
          <p:nvPr>
            <p:ph type="ftr" sz="quarter" idx="11"/>
          </p:nvPr>
        </p:nvSpPr>
        <p:spPr/>
        <p:txBody>
          <a:bodyPr/>
          <a:lstStyle/>
          <a:p>
            <a:r>
              <a:rPr lang="en-US"/>
              <a:t>Lison (2018) - VetAgro Sup - Clermont-Ferrand</a:t>
            </a:r>
            <a:endParaRPr lang="en-US" dirty="0"/>
          </a:p>
        </p:txBody>
      </p:sp>
      <p:pic>
        <p:nvPicPr>
          <p:cNvPr id="8" name="Image 7">
            <a:extLst>
              <a:ext uri="{FF2B5EF4-FFF2-40B4-BE49-F238E27FC236}">
                <a16:creationId xmlns:a16="http://schemas.microsoft.com/office/drawing/2014/main" id="{0486467B-791B-2B48-9BC5-7C526F545945}"/>
              </a:ext>
            </a:extLst>
          </p:cNvPr>
          <p:cNvPicPr/>
          <p:nvPr/>
        </p:nvPicPr>
        <p:blipFill>
          <a:blip r:embed="rId2" cstate="print"/>
          <a:srcRect/>
          <a:stretch>
            <a:fillRect/>
          </a:stretch>
        </p:blipFill>
        <p:spPr bwMode="auto">
          <a:xfrm>
            <a:off x="1472609" y="1355650"/>
            <a:ext cx="10010553" cy="5077614"/>
          </a:xfrm>
          <a:prstGeom prst="rect">
            <a:avLst/>
          </a:prstGeom>
          <a:solidFill>
            <a:schemeClr val="tx1"/>
          </a:solidFill>
          <a:ln w="9525">
            <a:noFill/>
            <a:miter lim="800000"/>
            <a:headEnd/>
            <a:tailEnd/>
          </a:ln>
        </p:spPr>
      </p:pic>
      <p:sp>
        <p:nvSpPr>
          <p:cNvPr id="3" name="Espace réservé du numéro de diapositive 2">
            <a:extLst>
              <a:ext uri="{FF2B5EF4-FFF2-40B4-BE49-F238E27FC236}">
                <a16:creationId xmlns:a16="http://schemas.microsoft.com/office/drawing/2014/main" id="{20884E1A-5A58-674B-ADA3-BF8921AAD131}"/>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9" name="ZoneTexte 8">
            <a:extLst>
              <a:ext uri="{FF2B5EF4-FFF2-40B4-BE49-F238E27FC236}">
                <a16:creationId xmlns:a16="http://schemas.microsoft.com/office/drawing/2014/main" id="{DCC88419-755A-B944-B207-3B3C6420A3CF}"/>
              </a:ext>
            </a:extLst>
          </p:cNvPr>
          <p:cNvSpPr txBox="1"/>
          <p:nvPr/>
        </p:nvSpPr>
        <p:spPr>
          <a:xfrm rot="16200000">
            <a:off x="-1521606" y="3579805"/>
            <a:ext cx="5060586" cy="646331"/>
          </a:xfrm>
          <a:prstGeom prst="rect">
            <a:avLst/>
          </a:prstGeom>
          <a:noFill/>
        </p:spPr>
        <p:txBody>
          <a:bodyPr wrap="square" rtlCol="0">
            <a:spAutoFit/>
          </a:bodyPr>
          <a:lstStyle/>
          <a:p>
            <a:pPr algn="r"/>
            <a:r>
              <a:rPr lang="fr-FR" dirty="0"/>
              <a:t>Université de Sherbrooke, Faculté de génie, Département de génie informatique et électrique</a:t>
            </a:r>
          </a:p>
        </p:txBody>
      </p:sp>
    </p:spTree>
    <p:extLst>
      <p:ext uri="{BB962C8B-B14F-4D97-AF65-F5344CB8AC3E}">
        <p14:creationId xmlns:p14="http://schemas.microsoft.com/office/powerpoint/2010/main" val="332187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F0E54-8AD1-2443-8D98-B8DDF216565C}"/>
              </a:ext>
            </a:extLst>
          </p:cNvPr>
          <p:cNvSpPr>
            <a:spLocks noGrp="1"/>
          </p:cNvSpPr>
          <p:nvPr>
            <p:ph type="title"/>
          </p:nvPr>
        </p:nvSpPr>
        <p:spPr/>
        <p:txBody>
          <a:bodyPr anchor="t"/>
          <a:lstStyle/>
          <a:p>
            <a:pPr algn="ctr"/>
            <a:r>
              <a:rPr lang="fr-CA" cap="none" dirty="0">
                <a:latin typeface="Calibri" panose="020F0502020204030204" pitchFamily="34" charset="0"/>
                <a:cs typeface="Calibri" panose="020F0502020204030204" pitchFamily="34" charset="0"/>
              </a:rPr>
              <a:t>Troisième exemple</a:t>
            </a:r>
            <a:endParaRPr lang="fr-FR"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113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47B439-D922-0045-8443-D19D27F0601E}"/>
              </a:ext>
            </a:extLst>
          </p:cNvPr>
          <p:cNvSpPr>
            <a:spLocks noGrp="1"/>
          </p:cNvSpPr>
          <p:nvPr>
            <p:ph type="title"/>
          </p:nvPr>
        </p:nvSpPr>
        <p:spPr/>
        <p:txBody>
          <a:bodyPr/>
          <a:lstStyle/>
          <a:p>
            <a:r>
              <a:rPr lang="fr-FR" dirty="0"/>
              <a:t>Processus d’évaluation</a:t>
            </a:r>
          </a:p>
        </p:txBody>
      </p:sp>
      <p:sp>
        <p:nvSpPr>
          <p:cNvPr id="4" name="Espace réservé du pied de page 3">
            <a:extLst>
              <a:ext uri="{FF2B5EF4-FFF2-40B4-BE49-F238E27FC236}">
                <a16:creationId xmlns:a16="http://schemas.microsoft.com/office/drawing/2014/main" id="{B6325EE4-8759-C94E-9463-11A21FEBCB00}"/>
              </a:ext>
            </a:extLst>
          </p:cNvPr>
          <p:cNvSpPr>
            <a:spLocks noGrp="1"/>
          </p:cNvSpPr>
          <p:nvPr>
            <p:ph type="ftr" sz="quarter" idx="11"/>
          </p:nvPr>
        </p:nvSpPr>
        <p:spPr/>
        <p:txBody>
          <a:bodyPr/>
          <a:lstStyle/>
          <a:p>
            <a:r>
              <a:rPr lang="en-US"/>
              <a:t>Lison (2018) - VetAgro Sup - Clermont-Ferrand</a:t>
            </a:r>
            <a:endParaRPr lang="en-US" dirty="0"/>
          </a:p>
        </p:txBody>
      </p:sp>
      <p:sp>
        <p:nvSpPr>
          <p:cNvPr id="5" name="Espace réservé du numéro de diapositive 4">
            <a:extLst>
              <a:ext uri="{FF2B5EF4-FFF2-40B4-BE49-F238E27FC236}">
                <a16:creationId xmlns:a16="http://schemas.microsoft.com/office/drawing/2014/main" id="{A0B54E3A-A4CA-8240-8E90-70F445DBCE86}"/>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Image 5">
            <a:extLst>
              <a:ext uri="{FF2B5EF4-FFF2-40B4-BE49-F238E27FC236}">
                <a16:creationId xmlns:a16="http://schemas.microsoft.com/office/drawing/2014/main" id="{7E632908-BB4E-1843-9E0C-131CFD8C2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146" y="1380083"/>
            <a:ext cx="8162205" cy="4044001"/>
          </a:xfrm>
          <a:prstGeom prst="rect">
            <a:avLst/>
          </a:prstGeom>
        </p:spPr>
      </p:pic>
      <p:sp>
        <p:nvSpPr>
          <p:cNvPr id="7" name="ZoneTexte 6">
            <a:extLst>
              <a:ext uri="{FF2B5EF4-FFF2-40B4-BE49-F238E27FC236}">
                <a16:creationId xmlns:a16="http://schemas.microsoft.com/office/drawing/2014/main" id="{09C85F90-0FE7-5244-889E-4B43CD4E2C68}"/>
              </a:ext>
            </a:extLst>
          </p:cNvPr>
          <p:cNvSpPr txBox="1"/>
          <p:nvPr/>
        </p:nvSpPr>
        <p:spPr>
          <a:xfrm>
            <a:off x="3137924" y="5579657"/>
            <a:ext cx="5958682" cy="646331"/>
          </a:xfrm>
          <a:prstGeom prst="rect">
            <a:avLst/>
          </a:prstGeom>
          <a:noFill/>
        </p:spPr>
        <p:txBody>
          <a:bodyPr wrap="none" rtlCol="0">
            <a:spAutoFit/>
          </a:bodyPr>
          <a:lstStyle/>
          <a:p>
            <a:pPr algn="ctr"/>
            <a:r>
              <a:rPr lang="fr-FR" dirty="0">
                <a:hlinkClick r:id="rId3"/>
              </a:rPr>
              <a:t>http://www.etaletaculture.fr/culture-generale/</a:t>
            </a:r>
            <a:br>
              <a:rPr lang="fr-FR" dirty="0">
                <a:hlinkClick r:id="rId3"/>
              </a:rPr>
            </a:br>
            <a:r>
              <a:rPr lang="fr-FR" dirty="0">
                <a:hlinkClick r:id="rId3"/>
              </a:rPr>
              <a:t>le-jour-ou-jai-decouvert-ce-quetait-la-docimologie/</a:t>
            </a:r>
            <a:endParaRPr lang="fr-FR" dirty="0"/>
          </a:p>
        </p:txBody>
      </p:sp>
    </p:spTree>
    <p:extLst>
      <p:ext uri="{BB962C8B-B14F-4D97-AF65-F5344CB8AC3E}">
        <p14:creationId xmlns:p14="http://schemas.microsoft.com/office/powerpoint/2010/main" val="4164889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84B42-3206-EA45-91FF-1A7BE9C574C8}"/>
              </a:ext>
            </a:extLst>
          </p:cNvPr>
          <p:cNvSpPr>
            <a:spLocks noGrp="1"/>
          </p:cNvSpPr>
          <p:nvPr>
            <p:ph type="title"/>
          </p:nvPr>
        </p:nvSpPr>
        <p:spPr/>
        <p:txBody>
          <a:bodyPr/>
          <a:lstStyle/>
          <a:p>
            <a:r>
              <a:rPr lang="fr-CA" dirty="0"/>
              <a:t>Faculté de génie – Travail en équipe</a:t>
            </a:r>
            <a:endParaRPr lang="fr-FR" dirty="0"/>
          </a:p>
        </p:txBody>
      </p:sp>
      <p:sp>
        <p:nvSpPr>
          <p:cNvPr id="3" name="Espace réservé du contenu 2">
            <a:extLst>
              <a:ext uri="{FF2B5EF4-FFF2-40B4-BE49-F238E27FC236}">
                <a16:creationId xmlns:a16="http://schemas.microsoft.com/office/drawing/2014/main" id="{C51F8E6C-575E-6D41-9331-6B2BA6AA6EEF}"/>
              </a:ext>
            </a:extLst>
          </p:cNvPr>
          <p:cNvSpPr>
            <a:spLocks noGrp="1"/>
          </p:cNvSpPr>
          <p:nvPr>
            <p:ph idx="1"/>
          </p:nvPr>
        </p:nvSpPr>
        <p:spPr/>
        <p:txBody>
          <a:bodyPr/>
          <a:lstStyle/>
          <a:p>
            <a:r>
              <a:rPr lang="fr-CA" dirty="0"/>
              <a:t>Évaluation d’équipe</a:t>
            </a:r>
            <a:endParaRPr lang="fr-FR" dirty="0"/>
          </a:p>
        </p:txBody>
      </p:sp>
      <p:sp>
        <p:nvSpPr>
          <p:cNvPr id="4" name="Espace réservé du pied de page 3">
            <a:extLst>
              <a:ext uri="{FF2B5EF4-FFF2-40B4-BE49-F238E27FC236}">
                <a16:creationId xmlns:a16="http://schemas.microsoft.com/office/drawing/2014/main" id="{1EA828B6-8965-7745-9CB8-01ED75EA3013}"/>
              </a:ext>
            </a:extLst>
          </p:cNvPr>
          <p:cNvSpPr>
            <a:spLocks noGrp="1"/>
          </p:cNvSpPr>
          <p:nvPr>
            <p:ph type="ftr" sz="quarter" idx="11"/>
          </p:nvPr>
        </p:nvSpPr>
        <p:spPr/>
        <p:txBody>
          <a:bodyPr/>
          <a:lstStyle/>
          <a:p>
            <a:r>
              <a:rPr lang="en-US"/>
              <a:t>Lison (2018) - VetAgro Sup - Clermont-Ferrand</a:t>
            </a:r>
            <a:endParaRPr lang="en-US" dirty="0"/>
          </a:p>
        </p:txBody>
      </p:sp>
      <p:sp>
        <p:nvSpPr>
          <p:cNvPr id="5" name="Espace réservé du numéro de diapositive 4">
            <a:extLst>
              <a:ext uri="{FF2B5EF4-FFF2-40B4-BE49-F238E27FC236}">
                <a16:creationId xmlns:a16="http://schemas.microsoft.com/office/drawing/2014/main" id="{38EB83DC-11F0-6043-BFC2-84EF8BF9399B}"/>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6" name="Rectangle 4">
            <a:extLst>
              <a:ext uri="{FF2B5EF4-FFF2-40B4-BE49-F238E27FC236}">
                <a16:creationId xmlns:a16="http://schemas.microsoft.com/office/drawing/2014/main" id="{BEDA9667-70FC-9C41-80C5-0F7FFB1361A2}"/>
              </a:ext>
            </a:extLst>
          </p:cNvPr>
          <p:cNvSpPr>
            <a:spLocks noChangeArrowheads="1"/>
          </p:cNvSpPr>
          <p:nvPr/>
        </p:nvSpPr>
        <p:spPr bwMode="auto">
          <a:xfrm>
            <a:off x="5317927" y="2960803"/>
            <a:ext cx="1270000" cy="633412"/>
          </a:xfrm>
          <a:prstGeom prst="rect">
            <a:avLst/>
          </a:prstGeom>
          <a:solidFill>
            <a:schemeClr val="accent3"/>
          </a:solidFill>
          <a:ln w="9525">
            <a:solidFill>
              <a:schemeClr val="tx1"/>
            </a:solidFill>
            <a:miter lim="800000"/>
            <a:headEnd/>
            <a:tailEnd/>
          </a:ln>
        </p:spPr>
        <p:txBody>
          <a:bodyPr wrap="none" anchor="ctr"/>
          <a:lstStyle/>
          <a:p>
            <a:endParaRPr lang="fr-CA">
              <a:latin typeface="Calibri" panose="020F0502020204030204" pitchFamily="34" charset="0"/>
              <a:cs typeface="Calibri" panose="020F0502020204030204" pitchFamily="34" charset="0"/>
            </a:endParaRPr>
          </a:p>
        </p:txBody>
      </p:sp>
      <p:sp>
        <p:nvSpPr>
          <p:cNvPr id="7" name="Oval 5">
            <a:extLst>
              <a:ext uri="{FF2B5EF4-FFF2-40B4-BE49-F238E27FC236}">
                <a16:creationId xmlns:a16="http://schemas.microsoft.com/office/drawing/2014/main" id="{B4108DDB-C08D-E140-A7D8-C63020884A69}"/>
              </a:ext>
            </a:extLst>
          </p:cNvPr>
          <p:cNvSpPr>
            <a:spLocks noChangeArrowheads="1"/>
          </p:cNvSpPr>
          <p:nvPr/>
        </p:nvSpPr>
        <p:spPr bwMode="auto">
          <a:xfrm>
            <a:off x="4871840" y="3086215"/>
            <a:ext cx="381000" cy="381000"/>
          </a:xfrm>
          <a:prstGeom prst="ellipse">
            <a:avLst/>
          </a:prstGeom>
          <a:solidFill>
            <a:srgbClr val="FFFF00"/>
          </a:solidFill>
          <a:ln w="9525">
            <a:solidFill>
              <a:schemeClr val="tx1"/>
            </a:solidFill>
            <a:round/>
            <a:headEnd/>
            <a:tailEnd/>
          </a:ln>
        </p:spPr>
        <p:txBody>
          <a:bodyPr wrap="none" anchor="ctr"/>
          <a:lstStyle/>
          <a:p>
            <a:endParaRPr lang="fr-CA">
              <a:latin typeface="Calibri" panose="020F0502020204030204" pitchFamily="34" charset="0"/>
              <a:cs typeface="Calibri" panose="020F0502020204030204" pitchFamily="34" charset="0"/>
            </a:endParaRPr>
          </a:p>
        </p:txBody>
      </p:sp>
      <p:sp>
        <p:nvSpPr>
          <p:cNvPr id="8" name="Oval 6">
            <a:extLst>
              <a:ext uri="{FF2B5EF4-FFF2-40B4-BE49-F238E27FC236}">
                <a16:creationId xmlns:a16="http://schemas.microsoft.com/office/drawing/2014/main" id="{3BE95864-116D-DE48-A7BD-9912F6C9F59F}"/>
              </a:ext>
            </a:extLst>
          </p:cNvPr>
          <p:cNvSpPr>
            <a:spLocks noChangeArrowheads="1"/>
          </p:cNvSpPr>
          <p:nvPr/>
        </p:nvSpPr>
        <p:spPr bwMode="auto">
          <a:xfrm>
            <a:off x="5441752" y="3659303"/>
            <a:ext cx="381000" cy="381000"/>
          </a:xfrm>
          <a:prstGeom prst="ellipse">
            <a:avLst/>
          </a:prstGeom>
          <a:solidFill>
            <a:srgbClr val="FFFF00"/>
          </a:solidFill>
          <a:ln w="9525">
            <a:solidFill>
              <a:schemeClr val="tx1"/>
            </a:solidFill>
            <a:round/>
            <a:headEnd/>
            <a:tailEnd/>
          </a:ln>
        </p:spPr>
        <p:txBody>
          <a:bodyPr wrap="none" anchor="ctr"/>
          <a:lstStyle/>
          <a:p>
            <a:endParaRPr lang="fr-CA">
              <a:latin typeface="Calibri" panose="020F0502020204030204" pitchFamily="34" charset="0"/>
              <a:cs typeface="Calibri" panose="020F0502020204030204" pitchFamily="34" charset="0"/>
            </a:endParaRPr>
          </a:p>
        </p:txBody>
      </p:sp>
      <p:sp>
        <p:nvSpPr>
          <p:cNvPr id="9" name="Oval 7">
            <a:extLst>
              <a:ext uri="{FF2B5EF4-FFF2-40B4-BE49-F238E27FC236}">
                <a16:creationId xmlns:a16="http://schemas.microsoft.com/office/drawing/2014/main" id="{E805CEA0-1BB3-8846-B4DE-6BFA7369EC3A}"/>
              </a:ext>
            </a:extLst>
          </p:cNvPr>
          <p:cNvSpPr>
            <a:spLocks noChangeArrowheads="1"/>
          </p:cNvSpPr>
          <p:nvPr/>
        </p:nvSpPr>
        <p:spPr bwMode="auto">
          <a:xfrm>
            <a:off x="6110090" y="3659303"/>
            <a:ext cx="381000" cy="381000"/>
          </a:xfrm>
          <a:prstGeom prst="ellipse">
            <a:avLst/>
          </a:prstGeom>
          <a:solidFill>
            <a:srgbClr val="FFFF00"/>
          </a:solidFill>
          <a:ln w="9525">
            <a:solidFill>
              <a:schemeClr val="tx1"/>
            </a:solidFill>
            <a:round/>
            <a:headEnd/>
            <a:tailEnd/>
          </a:ln>
        </p:spPr>
        <p:txBody>
          <a:bodyPr wrap="none" anchor="ctr"/>
          <a:lstStyle/>
          <a:p>
            <a:endParaRPr lang="fr-CA">
              <a:latin typeface="Calibri" panose="020F0502020204030204" pitchFamily="34" charset="0"/>
              <a:cs typeface="Calibri" panose="020F0502020204030204" pitchFamily="34" charset="0"/>
            </a:endParaRPr>
          </a:p>
        </p:txBody>
      </p:sp>
      <p:sp>
        <p:nvSpPr>
          <p:cNvPr id="10" name="Oval 8">
            <a:extLst>
              <a:ext uri="{FF2B5EF4-FFF2-40B4-BE49-F238E27FC236}">
                <a16:creationId xmlns:a16="http://schemas.microsoft.com/office/drawing/2014/main" id="{0EBB89F4-7C47-6E4B-8525-1D92D9D47CFE}"/>
              </a:ext>
            </a:extLst>
          </p:cNvPr>
          <p:cNvSpPr>
            <a:spLocks noChangeArrowheads="1"/>
          </p:cNvSpPr>
          <p:nvPr/>
        </p:nvSpPr>
        <p:spPr bwMode="auto">
          <a:xfrm>
            <a:off x="6651427" y="3086215"/>
            <a:ext cx="381000" cy="381000"/>
          </a:xfrm>
          <a:prstGeom prst="ellipse">
            <a:avLst/>
          </a:prstGeom>
          <a:solidFill>
            <a:schemeClr val="accent2"/>
          </a:solidFill>
          <a:ln w="9525">
            <a:solidFill>
              <a:schemeClr val="tx1"/>
            </a:solidFill>
            <a:round/>
            <a:headEnd/>
            <a:tailEnd/>
          </a:ln>
        </p:spPr>
        <p:txBody>
          <a:bodyPr wrap="none" anchor="ctr"/>
          <a:lstStyle/>
          <a:p>
            <a:endParaRPr lang="fr-CA">
              <a:latin typeface="Calibri" panose="020F0502020204030204" pitchFamily="34" charset="0"/>
              <a:cs typeface="Calibri" panose="020F0502020204030204" pitchFamily="34" charset="0"/>
            </a:endParaRPr>
          </a:p>
        </p:txBody>
      </p:sp>
      <p:sp>
        <p:nvSpPr>
          <p:cNvPr id="11" name="Oval 9">
            <a:extLst>
              <a:ext uri="{FF2B5EF4-FFF2-40B4-BE49-F238E27FC236}">
                <a16:creationId xmlns:a16="http://schemas.microsoft.com/office/drawing/2014/main" id="{8EB9E38C-6D34-D041-81D3-0D53BB4AB485}"/>
              </a:ext>
            </a:extLst>
          </p:cNvPr>
          <p:cNvSpPr>
            <a:spLocks noChangeArrowheads="1"/>
          </p:cNvSpPr>
          <p:nvPr/>
        </p:nvSpPr>
        <p:spPr bwMode="auto">
          <a:xfrm>
            <a:off x="5440166" y="2527415"/>
            <a:ext cx="382587" cy="381000"/>
          </a:xfrm>
          <a:prstGeom prst="ellipse">
            <a:avLst/>
          </a:prstGeom>
          <a:solidFill>
            <a:srgbClr val="C00000"/>
          </a:solidFill>
          <a:ln w="9525">
            <a:solidFill>
              <a:schemeClr val="tx1"/>
            </a:solidFill>
            <a:round/>
            <a:headEnd/>
            <a:tailEnd/>
          </a:ln>
        </p:spPr>
        <p:txBody>
          <a:bodyPr wrap="none" anchor="ctr"/>
          <a:lstStyle/>
          <a:p>
            <a:endParaRPr lang="fr-CA">
              <a:latin typeface="Calibri" panose="020F0502020204030204" pitchFamily="34" charset="0"/>
              <a:cs typeface="Calibri" panose="020F0502020204030204" pitchFamily="34" charset="0"/>
            </a:endParaRPr>
          </a:p>
        </p:txBody>
      </p:sp>
      <p:grpSp>
        <p:nvGrpSpPr>
          <p:cNvPr id="12" name="Group 10">
            <a:extLst>
              <a:ext uri="{FF2B5EF4-FFF2-40B4-BE49-F238E27FC236}">
                <a16:creationId xmlns:a16="http://schemas.microsoft.com/office/drawing/2014/main" id="{0060201D-8267-8E4B-8755-297ABA7F5C15}"/>
              </a:ext>
            </a:extLst>
          </p:cNvPr>
          <p:cNvGrpSpPr>
            <a:grpSpLocks/>
          </p:cNvGrpSpPr>
          <p:nvPr/>
        </p:nvGrpSpPr>
        <p:grpSpPr bwMode="auto">
          <a:xfrm>
            <a:off x="7032427" y="2681403"/>
            <a:ext cx="2736850" cy="1052512"/>
            <a:chOff x="3597" y="3073"/>
            <a:chExt cx="1724" cy="663"/>
          </a:xfrm>
        </p:grpSpPr>
        <p:sp>
          <p:nvSpPr>
            <p:cNvPr id="13" name="Text Box 11">
              <a:extLst>
                <a:ext uri="{FF2B5EF4-FFF2-40B4-BE49-F238E27FC236}">
                  <a16:creationId xmlns:a16="http://schemas.microsoft.com/office/drawing/2014/main" id="{828E6479-9C58-4842-9273-CD5E7BCC2446}"/>
                </a:ext>
              </a:extLst>
            </p:cNvPr>
            <p:cNvSpPr txBox="1">
              <a:spLocks noChangeArrowheads="1"/>
            </p:cNvSpPr>
            <p:nvPr/>
          </p:nvSpPr>
          <p:spPr bwMode="auto">
            <a:xfrm>
              <a:off x="3824" y="3073"/>
              <a:ext cx="1497" cy="663"/>
            </a:xfrm>
            <a:prstGeom prst="rect">
              <a:avLst/>
            </a:prstGeom>
            <a:noFill/>
            <a:ln w="9525">
              <a:noFill/>
              <a:miter lim="800000"/>
              <a:headEnd/>
              <a:tailEnd/>
            </a:ln>
          </p:spPr>
          <p:txBody>
            <a:bodyPr>
              <a:spAutoFit/>
            </a:bodyPr>
            <a:lstStyle/>
            <a:p>
              <a:pPr eaLnBrk="1" hangingPunct="1">
                <a:spcBef>
                  <a:spcPct val="25000"/>
                </a:spcBef>
              </a:pPr>
              <a:r>
                <a:rPr lang="fr-CA" dirty="0" err="1">
                  <a:latin typeface="Calibri" panose="020F0502020204030204" pitchFamily="34" charset="0"/>
                  <a:cs typeface="Calibri" panose="020F0502020204030204" pitchFamily="34" charset="0"/>
                </a:rPr>
                <a:t>Note</a:t>
              </a:r>
              <a:r>
                <a:rPr lang="fr-CA" baseline="-25000" dirty="0" err="1">
                  <a:latin typeface="Calibri" panose="020F0502020204030204" pitchFamily="34" charset="0"/>
                  <a:cs typeface="Calibri" panose="020F0502020204030204" pitchFamily="34" charset="0"/>
                </a:rPr>
                <a:t>étudiant</a:t>
              </a:r>
              <a:r>
                <a:rPr lang="fr-CA" dirty="0">
                  <a:latin typeface="Calibri" panose="020F0502020204030204" pitchFamily="34" charset="0"/>
                  <a:cs typeface="Calibri" panose="020F0502020204030204" pitchFamily="34" charset="0"/>
                </a:rPr>
                <a:t> 8/10</a:t>
              </a:r>
            </a:p>
            <a:p>
              <a:pPr eaLnBrk="1" hangingPunct="1">
                <a:spcBef>
                  <a:spcPct val="25000"/>
                </a:spcBef>
              </a:pPr>
              <a:r>
                <a:rPr lang="fr-CA" dirty="0" err="1">
                  <a:latin typeface="Calibri" panose="020F0502020204030204" pitchFamily="34" charset="0"/>
                  <a:cs typeface="Calibri" panose="020F0502020204030204" pitchFamily="34" charset="0"/>
                </a:rPr>
                <a:t>Note</a:t>
              </a:r>
              <a:r>
                <a:rPr lang="fr-CA" baseline="-25000" dirty="0" err="1">
                  <a:latin typeface="Calibri" panose="020F0502020204030204" pitchFamily="34" charset="0"/>
                  <a:cs typeface="Calibri" panose="020F0502020204030204" pitchFamily="34" charset="0"/>
                </a:rPr>
                <a:t>pairs</a:t>
              </a:r>
              <a:r>
                <a:rPr lang="fr-CA" dirty="0">
                  <a:latin typeface="Calibri" panose="020F0502020204030204" pitchFamily="34" charset="0"/>
                  <a:cs typeface="Calibri" panose="020F0502020204030204" pitchFamily="34" charset="0"/>
                </a:rPr>
                <a:t> = 9,5/10</a:t>
              </a:r>
            </a:p>
            <a:p>
              <a:pPr eaLnBrk="1" hangingPunct="1">
                <a:spcBef>
                  <a:spcPct val="25000"/>
                </a:spcBef>
              </a:pPr>
              <a:r>
                <a:rPr lang="fr-CA" dirty="0" err="1">
                  <a:latin typeface="Calibri" panose="020F0502020204030204" pitchFamily="34" charset="0"/>
                  <a:cs typeface="Calibri" panose="020F0502020204030204" pitchFamily="34" charset="0"/>
                </a:rPr>
                <a:t>Note</a:t>
              </a:r>
              <a:r>
                <a:rPr lang="fr-CA" baseline="-25000" dirty="0" err="1">
                  <a:latin typeface="Calibri" panose="020F0502020204030204" pitchFamily="34" charset="0"/>
                  <a:cs typeface="Calibri" panose="020F0502020204030204" pitchFamily="34" charset="0"/>
                </a:rPr>
                <a:t>finale</a:t>
              </a:r>
              <a:r>
                <a:rPr lang="fr-CA" dirty="0">
                  <a:latin typeface="Calibri" panose="020F0502020204030204" pitchFamily="34" charset="0"/>
                  <a:cs typeface="Calibri" panose="020F0502020204030204" pitchFamily="34" charset="0"/>
                </a:rPr>
                <a:t> =   8,75/10</a:t>
              </a:r>
            </a:p>
          </p:txBody>
        </p:sp>
        <p:cxnSp>
          <p:nvCxnSpPr>
            <p:cNvPr id="14" name="AutoShape 12">
              <a:extLst>
                <a:ext uri="{FF2B5EF4-FFF2-40B4-BE49-F238E27FC236}">
                  <a16:creationId xmlns:a16="http://schemas.microsoft.com/office/drawing/2014/main" id="{C72B44E8-7C91-6F41-A593-9941CFDD70C8}"/>
                </a:ext>
              </a:extLst>
            </p:cNvPr>
            <p:cNvCxnSpPr>
              <a:cxnSpLocks noChangeShapeType="1"/>
              <a:stCxn id="16" idx="6"/>
              <a:endCxn id="19" idx="1"/>
            </p:cNvCxnSpPr>
            <p:nvPr/>
          </p:nvCxnSpPr>
          <p:spPr bwMode="auto">
            <a:xfrm flipV="1">
              <a:off x="3597" y="3405"/>
              <a:ext cx="227" cy="53"/>
            </a:xfrm>
            <a:prstGeom prst="straightConnector1">
              <a:avLst/>
            </a:prstGeom>
            <a:noFill/>
            <a:ln w="38100">
              <a:solidFill>
                <a:schemeClr val="tx1"/>
              </a:solidFill>
              <a:round/>
              <a:headEnd/>
              <a:tailEnd type="stealth" w="med" len="med"/>
            </a:ln>
          </p:spPr>
        </p:cxnSp>
      </p:grpSp>
      <p:grpSp>
        <p:nvGrpSpPr>
          <p:cNvPr id="15" name="Group 13">
            <a:extLst>
              <a:ext uri="{FF2B5EF4-FFF2-40B4-BE49-F238E27FC236}">
                <a16:creationId xmlns:a16="http://schemas.microsoft.com/office/drawing/2014/main" id="{2273880B-31AA-0142-80AE-9ECE6A73FB3D}"/>
              </a:ext>
            </a:extLst>
          </p:cNvPr>
          <p:cNvGrpSpPr>
            <a:grpSpLocks/>
          </p:cNvGrpSpPr>
          <p:nvPr/>
        </p:nvGrpSpPr>
        <p:grpSpPr bwMode="auto">
          <a:xfrm>
            <a:off x="2063553" y="2732205"/>
            <a:ext cx="3376613" cy="1239838"/>
            <a:chOff x="467" y="3105"/>
            <a:chExt cx="2127" cy="781"/>
          </a:xfrm>
        </p:grpSpPr>
        <p:sp>
          <p:nvSpPr>
            <p:cNvPr id="16" name="Text Box 14">
              <a:extLst>
                <a:ext uri="{FF2B5EF4-FFF2-40B4-BE49-F238E27FC236}">
                  <a16:creationId xmlns:a16="http://schemas.microsoft.com/office/drawing/2014/main" id="{E84B5939-496F-DF46-AE85-2E513979319D}"/>
                </a:ext>
              </a:extLst>
            </p:cNvPr>
            <p:cNvSpPr txBox="1">
              <a:spLocks noChangeArrowheads="1"/>
            </p:cNvSpPr>
            <p:nvPr/>
          </p:nvSpPr>
          <p:spPr bwMode="auto">
            <a:xfrm>
              <a:off x="467" y="3223"/>
              <a:ext cx="1497" cy="663"/>
            </a:xfrm>
            <a:prstGeom prst="rect">
              <a:avLst/>
            </a:prstGeom>
            <a:noFill/>
            <a:ln w="9525">
              <a:noFill/>
              <a:miter lim="800000"/>
              <a:headEnd/>
              <a:tailEnd/>
            </a:ln>
          </p:spPr>
          <p:txBody>
            <a:bodyPr>
              <a:spAutoFit/>
            </a:bodyPr>
            <a:lstStyle/>
            <a:p>
              <a:pPr eaLnBrk="1" hangingPunct="1">
                <a:spcBef>
                  <a:spcPct val="25000"/>
                </a:spcBef>
              </a:pPr>
              <a:r>
                <a:rPr lang="fr-CA" dirty="0" err="1">
                  <a:latin typeface="Calibri" panose="020F0502020204030204" pitchFamily="34" charset="0"/>
                  <a:cs typeface="Calibri" panose="020F0502020204030204" pitchFamily="34" charset="0"/>
                </a:rPr>
                <a:t>Note</a:t>
              </a:r>
              <a:r>
                <a:rPr lang="fr-CA" baseline="-25000" dirty="0" err="1">
                  <a:latin typeface="Calibri" panose="020F0502020204030204" pitchFamily="34" charset="0"/>
                  <a:cs typeface="Calibri" panose="020F0502020204030204" pitchFamily="34" charset="0"/>
                </a:rPr>
                <a:t>étudiant</a:t>
              </a:r>
              <a:r>
                <a:rPr lang="fr-CA" dirty="0">
                  <a:latin typeface="Calibri" panose="020F0502020204030204" pitchFamily="34" charset="0"/>
                  <a:cs typeface="Calibri" panose="020F0502020204030204" pitchFamily="34" charset="0"/>
                </a:rPr>
                <a:t> 10/10</a:t>
              </a:r>
            </a:p>
            <a:p>
              <a:pPr eaLnBrk="1" hangingPunct="1">
                <a:spcBef>
                  <a:spcPct val="25000"/>
                </a:spcBef>
              </a:pPr>
              <a:r>
                <a:rPr lang="fr-CA" dirty="0" err="1">
                  <a:latin typeface="Calibri" panose="020F0502020204030204" pitchFamily="34" charset="0"/>
                  <a:cs typeface="Calibri" panose="020F0502020204030204" pitchFamily="34" charset="0"/>
                </a:rPr>
                <a:t>Note</a:t>
              </a:r>
              <a:r>
                <a:rPr lang="fr-CA" baseline="-25000" dirty="0" err="1">
                  <a:latin typeface="Calibri" panose="020F0502020204030204" pitchFamily="34" charset="0"/>
                  <a:cs typeface="Calibri" panose="020F0502020204030204" pitchFamily="34" charset="0"/>
                </a:rPr>
                <a:t>pairs</a:t>
              </a:r>
              <a:r>
                <a:rPr lang="fr-CA" dirty="0">
                  <a:latin typeface="Calibri" panose="020F0502020204030204" pitchFamily="34" charset="0"/>
                  <a:cs typeface="Calibri" panose="020F0502020204030204" pitchFamily="34" charset="0"/>
                </a:rPr>
                <a:t> = 6/10</a:t>
              </a:r>
            </a:p>
            <a:p>
              <a:pPr eaLnBrk="1" hangingPunct="1">
                <a:spcBef>
                  <a:spcPct val="25000"/>
                </a:spcBef>
              </a:pPr>
              <a:r>
                <a:rPr lang="fr-CA" dirty="0" err="1">
                  <a:latin typeface="Calibri" panose="020F0502020204030204" pitchFamily="34" charset="0"/>
                  <a:cs typeface="Calibri" panose="020F0502020204030204" pitchFamily="34" charset="0"/>
                </a:rPr>
                <a:t>Note</a:t>
              </a:r>
              <a:r>
                <a:rPr lang="fr-CA" baseline="-25000" dirty="0" err="1">
                  <a:latin typeface="Calibri" panose="020F0502020204030204" pitchFamily="34" charset="0"/>
                  <a:cs typeface="Calibri" panose="020F0502020204030204" pitchFamily="34" charset="0"/>
                </a:rPr>
                <a:t>finale</a:t>
              </a:r>
              <a:r>
                <a:rPr lang="fr-CA" dirty="0">
                  <a:latin typeface="Calibri" panose="020F0502020204030204" pitchFamily="34" charset="0"/>
                  <a:cs typeface="Calibri" panose="020F0502020204030204" pitchFamily="34" charset="0"/>
                </a:rPr>
                <a:t> =   8/10</a:t>
              </a:r>
            </a:p>
          </p:txBody>
        </p:sp>
        <p:cxnSp>
          <p:nvCxnSpPr>
            <p:cNvPr id="17" name="AutoShape 15">
              <a:extLst>
                <a:ext uri="{FF2B5EF4-FFF2-40B4-BE49-F238E27FC236}">
                  <a16:creationId xmlns:a16="http://schemas.microsoft.com/office/drawing/2014/main" id="{AB2C0286-51C4-0E4D-B8BA-28EE10637E59}"/>
                </a:ext>
              </a:extLst>
            </p:cNvPr>
            <p:cNvCxnSpPr>
              <a:cxnSpLocks noChangeShapeType="1"/>
              <a:stCxn id="17" idx="2"/>
            </p:cNvCxnSpPr>
            <p:nvPr/>
          </p:nvCxnSpPr>
          <p:spPr bwMode="auto">
            <a:xfrm rot="10800000" flipV="1">
              <a:off x="1216" y="3105"/>
              <a:ext cx="1378" cy="118"/>
            </a:xfrm>
            <a:prstGeom prst="bentConnector2">
              <a:avLst/>
            </a:prstGeom>
            <a:noFill/>
            <a:ln w="38100">
              <a:solidFill>
                <a:schemeClr val="tx1"/>
              </a:solidFill>
              <a:miter lim="800000"/>
              <a:headEnd/>
              <a:tailEnd type="stealth" w="med" len="med"/>
            </a:ln>
          </p:spPr>
        </p:cxnSp>
      </p:grpSp>
      <p:sp>
        <p:nvSpPr>
          <p:cNvPr id="18" name="Oval 17">
            <a:extLst>
              <a:ext uri="{FF2B5EF4-FFF2-40B4-BE49-F238E27FC236}">
                <a16:creationId xmlns:a16="http://schemas.microsoft.com/office/drawing/2014/main" id="{FC34EBAF-0498-6644-94B8-C222707C4D1E}"/>
              </a:ext>
            </a:extLst>
          </p:cNvPr>
          <p:cNvSpPr>
            <a:spLocks noChangeArrowheads="1"/>
          </p:cNvSpPr>
          <p:nvPr/>
        </p:nvSpPr>
        <p:spPr bwMode="auto">
          <a:xfrm>
            <a:off x="3164651" y="3578350"/>
            <a:ext cx="617538" cy="431800"/>
          </a:xfrm>
          <a:prstGeom prst="ellipse">
            <a:avLst/>
          </a:prstGeom>
          <a:noFill/>
          <a:ln w="38100">
            <a:solidFill>
              <a:schemeClr val="tx1"/>
            </a:solidFill>
            <a:round/>
            <a:headEnd/>
            <a:tailEnd/>
          </a:ln>
        </p:spPr>
        <p:txBody>
          <a:bodyPr wrap="none" anchor="ctr"/>
          <a:lstStyle/>
          <a:p>
            <a:endParaRPr lang="fr-CA">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334E6429-C9C6-3D46-926D-441D9D9C2536}"/>
              </a:ext>
            </a:extLst>
          </p:cNvPr>
          <p:cNvSpPr>
            <a:spLocks noChangeArrowheads="1"/>
          </p:cNvSpPr>
          <p:nvPr/>
        </p:nvSpPr>
        <p:spPr bwMode="auto">
          <a:xfrm>
            <a:off x="8486580" y="3348162"/>
            <a:ext cx="1008063" cy="431800"/>
          </a:xfrm>
          <a:prstGeom prst="ellipse">
            <a:avLst/>
          </a:prstGeom>
          <a:noFill/>
          <a:ln w="38100">
            <a:solidFill>
              <a:schemeClr val="tx1"/>
            </a:solidFill>
            <a:round/>
            <a:headEnd/>
            <a:tailEnd/>
          </a:ln>
        </p:spPr>
        <p:txBody>
          <a:bodyPr wrap="none" anchor="ctr"/>
          <a:lstStyle/>
          <a:p>
            <a:endParaRPr lang="fr-CA">
              <a:latin typeface="Calibri" panose="020F0502020204030204" pitchFamily="34" charset="0"/>
              <a:cs typeface="Calibri" panose="020F0502020204030204" pitchFamily="34" charset="0"/>
            </a:endParaRPr>
          </a:p>
        </p:txBody>
      </p:sp>
      <p:sp>
        <p:nvSpPr>
          <p:cNvPr id="20" name="Oval 19">
            <a:extLst>
              <a:ext uri="{FF2B5EF4-FFF2-40B4-BE49-F238E27FC236}">
                <a16:creationId xmlns:a16="http://schemas.microsoft.com/office/drawing/2014/main" id="{22BE91B1-8F19-5541-9F97-BA30755FAB19}"/>
              </a:ext>
            </a:extLst>
          </p:cNvPr>
          <p:cNvSpPr>
            <a:spLocks noChangeArrowheads="1"/>
          </p:cNvSpPr>
          <p:nvPr/>
        </p:nvSpPr>
        <p:spPr bwMode="auto">
          <a:xfrm>
            <a:off x="6110090" y="2527415"/>
            <a:ext cx="381000" cy="381000"/>
          </a:xfrm>
          <a:prstGeom prst="ellipse">
            <a:avLst/>
          </a:prstGeom>
          <a:solidFill>
            <a:srgbClr val="FFFF00"/>
          </a:solidFill>
          <a:ln w="9525">
            <a:solidFill>
              <a:schemeClr val="tx1"/>
            </a:solidFill>
            <a:round/>
            <a:headEnd/>
            <a:tailEnd/>
          </a:ln>
        </p:spPr>
        <p:txBody>
          <a:bodyPr wrap="none" anchor="ctr"/>
          <a:lstStyle/>
          <a:p>
            <a:endParaRPr lang="fr-CA">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711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84B42-3206-EA45-91FF-1A7BE9C574C8}"/>
              </a:ext>
            </a:extLst>
          </p:cNvPr>
          <p:cNvSpPr>
            <a:spLocks noGrp="1"/>
          </p:cNvSpPr>
          <p:nvPr>
            <p:ph type="title"/>
          </p:nvPr>
        </p:nvSpPr>
        <p:spPr/>
        <p:txBody>
          <a:bodyPr/>
          <a:lstStyle/>
          <a:p>
            <a:r>
              <a:rPr lang="fr-CA" dirty="0"/>
              <a:t>Faculté de génie – Travail en équipe</a:t>
            </a:r>
            <a:endParaRPr lang="fr-FR" dirty="0"/>
          </a:p>
        </p:txBody>
      </p:sp>
      <p:sp>
        <p:nvSpPr>
          <p:cNvPr id="3" name="Espace réservé du contenu 2">
            <a:extLst>
              <a:ext uri="{FF2B5EF4-FFF2-40B4-BE49-F238E27FC236}">
                <a16:creationId xmlns:a16="http://schemas.microsoft.com/office/drawing/2014/main" id="{C51F8E6C-575E-6D41-9331-6B2BA6AA6EEF}"/>
              </a:ext>
            </a:extLst>
          </p:cNvPr>
          <p:cNvSpPr>
            <a:spLocks noGrp="1"/>
          </p:cNvSpPr>
          <p:nvPr>
            <p:ph idx="1"/>
          </p:nvPr>
        </p:nvSpPr>
        <p:spPr/>
        <p:txBody>
          <a:bodyPr/>
          <a:lstStyle/>
          <a:p>
            <a:pPr marL="285750" lvl="1"/>
            <a:r>
              <a:rPr lang="fr-FR" dirty="0"/>
              <a:t>Matrice PME </a:t>
            </a:r>
            <a:r>
              <a:rPr lang="fr-FR" sz="1800" dirty="0"/>
              <a:t>(Université de Sherbrooke, Faculté de génie, Département de génie mécanique)</a:t>
            </a:r>
            <a:endParaRPr lang="fr-FR" sz="1600" dirty="0"/>
          </a:p>
        </p:txBody>
      </p:sp>
      <p:sp>
        <p:nvSpPr>
          <p:cNvPr id="4" name="Espace réservé du pied de page 3">
            <a:extLst>
              <a:ext uri="{FF2B5EF4-FFF2-40B4-BE49-F238E27FC236}">
                <a16:creationId xmlns:a16="http://schemas.microsoft.com/office/drawing/2014/main" id="{1EA828B6-8965-7745-9CB8-01ED75EA3013}"/>
              </a:ext>
            </a:extLst>
          </p:cNvPr>
          <p:cNvSpPr>
            <a:spLocks noGrp="1"/>
          </p:cNvSpPr>
          <p:nvPr>
            <p:ph type="ftr" sz="quarter" idx="11"/>
          </p:nvPr>
        </p:nvSpPr>
        <p:spPr/>
        <p:txBody>
          <a:bodyPr/>
          <a:lstStyle/>
          <a:p>
            <a:r>
              <a:rPr lang="en-US"/>
              <a:t>Lison (2018) - VetAgro Sup - Clermont-Ferrand</a:t>
            </a:r>
            <a:endParaRPr lang="en-US" dirty="0"/>
          </a:p>
        </p:txBody>
      </p:sp>
      <p:sp>
        <p:nvSpPr>
          <p:cNvPr id="5" name="Espace réservé du numéro de diapositive 4">
            <a:extLst>
              <a:ext uri="{FF2B5EF4-FFF2-40B4-BE49-F238E27FC236}">
                <a16:creationId xmlns:a16="http://schemas.microsoft.com/office/drawing/2014/main" id="{38EB83DC-11F0-6043-BFC2-84EF8BF9399B}"/>
              </a:ext>
            </a:extLst>
          </p:cNvPr>
          <p:cNvSpPr>
            <a:spLocks noGrp="1"/>
          </p:cNvSpPr>
          <p:nvPr>
            <p:ph type="sldNum" sz="quarter" idx="12"/>
          </p:nvPr>
        </p:nvSpPr>
        <p:spPr/>
        <p:txBody>
          <a:bodyPr/>
          <a:lstStyle/>
          <a:p>
            <a:fld id="{D57F1E4F-1CFF-5643-939E-217C01CDF565}" type="slidenum">
              <a:rPr lang="en-US" smtClean="0"/>
              <a:pPr/>
              <a:t>21</a:t>
            </a:fld>
            <a:endParaRPr lang="en-US" dirty="0"/>
          </a:p>
        </p:txBody>
      </p:sp>
      <p:grpSp>
        <p:nvGrpSpPr>
          <p:cNvPr id="21" name="Group 81">
            <a:extLst>
              <a:ext uri="{FF2B5EF4-FFF2-40B4-BE49-F238E27FC236}">
                <a16:creationId xmlns:a16="http://schemas.microsoft.com/office/drawing/2014/main" id="{2EA1A114-0B18-E643-BEAE-A838441EEEEF}"/>
              </a:ext>
            </a:extLst>
          </p:cNvPr>
          <p:cNvGrpSpPr>
            <a:grpSpLocks/>
          </p:cNvGrpSpPr>
          <p:nvPr/>
        </p:nvGrpSpPr>
        <p:grpSpPr bwMode="auto">
          <a:xfrm>
            <a:off x="4805523" y="1956246"/>
            <a:ext cx="4824413" cy="3514725"/>
            <a:chOff x="2448" y="119"/>
            <a:chExt cx="3039" cy="2214"/>
          </a:xfrm>
        </p:grpSpPr>
        <p:sp>
          <p:nvSpPr>
            <p:cNvPr id="22" name="Rectangle 21">
              <a:extLst>
                <a:ext uri="{FF2B5EF4-FFF2-40B4-BE49-F238E27FC236}">
                  <a16:creationId xmlns:a16="http://schemas.microsoft.com/office/drawing/2014/main" id="{AF1C9F55-A090-FA45-8F5A-36B2BB769772}"/>
                </a:ext>
              </a:extLst>
            </p:cNvPr>
            <p:cNvSpPr>
              <a:spLocks noChangeArrowheads="1"/>
            </p:cNvSpPr>
            <p:nvPr/>
          </p:nvSpPr>
          <p:spPr bwMode="auto">
            <a:xfrm>
              <a:off x="2448" y="857"/>
              <a:ext cx="3039" cy="327"/>
            </a:xfrm>
            <a:prstGeom prst="rect">
              <a:avLst/>
            </a:prstGeom>
            <a:solidFill>
              <a:schemeClr val="bg1"/>
            </a:solidFill>
            <a:ln w="9525">
              <a:solidFill>
                <a:schemeClr val="tx1"/>
              </a:solidFill>
              <a:miter lim="800000"/>
              <a:headEnd/>
              <a:tailEnd/>
            </a:ln>
          </p:spPr>
          <p:txBody>
            <a:bodyPr lIns="54000" rIns="54000" anchor="ctr"/>
            <a:lstStyle/>
            <a:p>
              <a:r>
                <a:rPr lang="fr-CA" sz="1600" i="1">
                  <a:latin typeface="Cambria"/>
                  <a:cs typeface="Cambria"/>
                </a:rPr>
                <a:t>Proposer, entreprendre, organiser des actions pour l’avancement du projet</a:t>
              </a:r>
              <a:r>
                <a:rPr lang="fr-CA" sz="1600" b="1" i="1">
                  <a:latin typeface="Cambria"/>
                  <a:cs typeface="Cambria"/>
                </a:rPr>
                <a:t> </a:t>
              </a:r>
              <a:r>
                <a:rPr lang="fr-CA" sz="1600" i="1">
                  <a:latin typeface="Cambria"/>
                  <a:cs typeface="Cambria"/>
                </a:rPr>
                <a:t>(mot-clé: initiative).</a:t>
              </a:r>
            </a:p>
          </p:txBody>
        </p:sp>
        <p:sp>
          <p:nvSpPr>
            <p:cNvPr id="23" name="Rectangle 22">
              <a:extLst>
                <a:ext uri="{FF2B5EF4-FFF2-40B4-BE49-F238E27FC236}">
                  <a16:creationId xmlns:a16="http://schemas.microsoft.com/office/drawing/2014/main" id="{F842383E-CDF3-7646-BEE9-4883B6934338}"/>
                </a:ext>
              </a:extLst>
            </p:cNvPr>
            <p:cNvSpPr>
              <a:spLocks noChangeArrowheads="1"/>
            </p:cNvSpPr>
            <p:nvPr/>
          </p:nvSpPr>
          <p:spPr bwMode="auto">
            <a:xfrm>
              <a:off x="2448" y="1349"/>
              <a:ext cx="3039" cy="327"/>
            </a:xfrm>
            <a:prstGeom prst="rect">
              <a:avLst/>
            </a:prstGeom>
            <a:solidFill>
              <a:schemeClr val="bg1"/>
            </a:solidFill>
            <a:ln w="9525">
              <a:solidFill>
                <a:schemeClr val="tx1"/>
              </a:solidFill>
              <a:miter lim="800000"/>
              <a:headEnd/>
              <a:tailEnd/>
            </a:ln>
          </p:spPr>
          <p:txBody>
            <a:bodyPr lIns="54000" rIns="54000" anchor="ctr"/>
            <a:lstStyle/>
            <a:p>
              <a:r>
                <a:rPr lang="fr-CA" sz="1600" i="1">
                  <a:latin typeface="Cambria"/>
                  <a:cs typeface="Cambria"/>
                </a:rPr>
                <a:t>Poser une action ou suggérer une idée qui produit un résultat nouveau et utile (mot-clé: créativité).</a:t>
              </a:r>
            </a:p>
          </p:txBody>
        </p:sp>
        <p:sp>
          <p:nvSpPr>
            <p:cNvPr id="24" name="Rectangle 23">
              <a:extLst>
                <a:ext uri="{FF2B5EF4-FFF2-40B4-BE49-F238E27FC236}">
                  <a16:creationId xmlns:a16="http://schemas.microsoft.com/office/drawing/2014/main" id="{F05CA4B7-E519-754B-A863-65BB4922FB48}"/>
                </a:ext>
              </a:extLst>
            </p:cNvPr>
            <p:cNvSpPr>
              <a:spLocks noChangeArrowheads="1"/>
            </p:cNvSpPr>
            <p:nvPr/>
          </p:nvSpPr>
          <p:spPr bwMode="auto">
            <a:xfrm>
              <a:off x="2448" y="1841"/>
              <a:ext cx="3039" cy="327"/>
            </a:xfrm>
            <a:prstGeom prst="rect">
              <a:avLst/>
            </a:prstGeom>
            <a:solidFill>
              <a:schemeClr val="bg1"/>
            </a:solidFill>
            <a:ln w="9525">
              <a:solidFill>
                <a:schemeClr val="tx1"/>
              </a:solidFill>
              <a:miter lim="800000"/>
              <a:headEnd/>
              <a:tailEnd/>
            </a:ln>
          </p:spPr>
          <p:txBody>
            <a:bodyPr lIns="54000" rIns="54000" anchor="ctr"/>
            <a:lstStyle/>
            <a:p>
              <a:r>
                <a:rPr lang="fr-CA" sz="1600" i="1">
                  <a:latin typeface="Cambria"/>
                  <a:cs typeface="Cambria"/>
                </a:rPr>
                <a:t>Fournir et renouveler les efforts nécessaires pour atteindre les objectifs (mot-clé: persévérance).</a:t>
              </a:r>
            </a:p>
          </p:txBody>
        </p:sp>
        <p:sp>
          <p:nvSpPr>
            <p:cNvPr id="25" name="Rectangle 24">
              <a:extLst>
                <a:ext uri="{FF2B5EF4-FFF2-40B4-BE49-F238E27FC236}">
                  <a16:creationId xmlns:a16="http://schemas.microsoft.com/office/drawing/2014/main" id="{9D4F4AD4-2A80-264E-9132-B344EA9CCC48}"/>
                </a:ext>
              </a:extLst>
            </p:cNvPr>
            <p:cNvSpPr>
              <a:spLocks noChangeArrowheads="1"/>
            </p:cNvSpPr>
            <p:nvPr/>
          </p:nvSpPr>
          <p:spPr bwMode="auto">
            <a:xfrm>
              <a:off x="2448" y="1184"/>
              <a:ext cx="508" cy="165"/>
            </a:xfrm>
            <a:prstGeom prst="rect">
              <a:avLst/>
            </a:prstGeom>
            <a:solidFill>
              <a:srgbClr val="DBAE00"/>
            </a:solidFill>
            <a:ln w="9525">
              <a:solidFill>
                <a:schemeClr val="tx1"/>
              </a:solidFill>
              <a:miter lim="800000"/>
              <a:headEnd/>
              <a:tailEnd/>
            </a:ln>
          </p:spPr>
          <p:txBody>
            <a:bodyPr wrap="none" anchor="ctr"/>
            <a:lstStyle/>
            <a:p>
              <a:pPr algn="ctr" eaLnBrk="1" hangingPunct="1"/>
              <a:endParaRPr lang="fr-CA" sz="1600">
                <a:latin typeface="Cambria"/>
                <a:cs typeface="Cambria"/>
              </a:endParaRPr>
            </a:p>
          </p:txBody>
        </p:sp>
        <p:sp>
          <p:nvSpPr>
            <p:cNvPr id="26" name="Rectangle 25">
              <a:extLst>
                <a:ext uri="{FF2B5EF4-FFF2-40B4-BE49-F238E27FC236}">
                  <a16:creationId xmlns:a16="http://schemas.microsoft.com/office/drawing/2014/main" id="{69697E29-3598-CF4B-A925-B02CB206E9BB}"/>
                </a:ext>
              </a:extLst>
            </p:cNvPr>
            <p:cNvSpPr>
              <a:spLocks noChangeArrowheads="1"/>
            </p:cNvSpPr>
            <p:nvPr/>
          </p:nvSpPr>
          <p:spPr bwMode="auto">
            <a:xfrm>
              <a:off x="2956" y="1184"/>
              <a:ext cx="505" cy="165"/>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p</a:t>
              </a:r>
            </a:p>
          </p:txBody>
        </p:sp>
        <p:sp>
          <p:nvSpPr>
            <p:cNvPr id="27" name="Rectangle 26">
              <a:extLst>
                <a:ext uri="{FF2B5EF4-FFF2-40B4-BE49-F238E27FC236}">
                  <a16:creationId xmlns:a16="http://schemas.microsoft.com/office/drawing/2014/main" id="{BDF237CD-041C-0546-A9F1-B05D41A0E96B}"/>
                </a:ext>
              </a:extLst>
            </p:cNvPr>
            <p:cNvSpPr>
              <a:spLocks noChangeArrowheads="1"/>
            </p:cNvSpPr>
            <p:nvPr/>
          </p:nvSpPr>
          <p:spPr bwMode="auto">
            <a:xfrm>
              <a:off x="3461" y="1184"/>
              <a:ext cx="508" cy="165"/>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p</a:t>
              </a:r>
            </a:p>
          </p:txBody>
        </p:sp>
        <p:sp>
          <p:nvSpPr>
            <p:cNvPr id="28" name="Rectangle 27">
              <a:extLst>
                <a:ext uri="{FF2B5EF4-FFF2-40B4-BE49-F238E27FC236}">
                  <a16:creationId xmlns:a16="http://schemas.microsoft.com/office/drawing/2014/main" id="{D4A9B21D-B86A-3144-9780-6EA40E99BEBB}"/>
                </a:ext>
              </a:extLst>
            </p:cNvPr>
            <p:cNvSpPr>
              <a:spLocks noChangeArrowheads="1"/>
            </p:cNvSpPr>
            <p:nvPr/>
          </p:nvSpPr>
          <p:spPr bwMode="auto">
            <a:xfrm>
              <a:off x="3969" y="1184"/>
              <a:ext cx="505" cy="165"/>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p</a:t>
              </a:r>
            </a:p>
          </p:txBody>
        </p:sp>
        <p:sp>
          <p:nvSpPr>
            <p:cNvPr id="29" name="Rectangle 28">
              <a:extLst>
                <a:ext uri="{FF2B5EF4-FFF2-40B4-BE49-F238E27FC236}">
                  <a16:creationId xmlns:a16="http://schemas.microsoft.com/office/drawing/2014/main" id="{EFB92A2A-AA95-C941-90F9-15C7B19FA887}"/>
                </a:ext>
              </a:extLst>
            </p:cNvPr>
            <p:cNvSpPr>
              <a:spLocks noChangeArrowheads="1"/>
            </p:cNvSpPr>
            <p:nvPr/>
          </p:nvSpPr>
          <p:spPr bwMode="auto">
            <a:xfrm>
              <a:off x="4474" y="1184"/>
              <a:ext cx="507" cy="165"/>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p</a:t>
              </a:r>
            </a:p>
          </p:txBody>
        </p:sp>
        <p:sp>
          <p:nvSpPr>
            <p:cNvPr id="30" name="Rectangle 29">
              <a:extLst>
                <a:ext uri="{FF2B5EF4-FFF2-40B4-BE49-F238E27FC236}">
                  <a16:creationId xmlns:a16="http://schemas.microsoft.com/office/drawing/2014/main" id="{42781377-6CD9-4242-920D-A19DB0482D2E}"/>
                </a:ext>
              </a:extLst>
            </p:cNvPr>
            <p:cNvSpPr>
              <a:spLocks noChangeArrowheads="1"/>
            </p:cNvSpPr>
            <p:nvPr/>
          </p:nvSpPr>
          <p:spPr bwMode="auto">
            <a:xfrm>
              <a:off x="4981" y="1184"/>
              <a:ext cx="506" cy="165"/>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p</a:t>
              </a:r>
            </a:p>
          </p:txBody>
        </p:sp>
        <p:sp>
          <p:nvSpPr>
            <p:cNvPr id="31" name="Rectangle 30">
              <a:extLst>
                <a:ext uri="{FF2B5EF4-FFF2-40B4-BE49-F238E27FC236}">
                  <a16:creationId xmlns:a16="http://schemas.microsoft.com/office/drawing/2014/main" id="{7B01D3F2-FECC-6D40-A142-CA701B9054FC}"/>
                </a:ext>
              </a:extLst>
            </p:cNvPr>
            <p:cNvSpPr>
              <a:spLocks noChangeArrowheads="1"/>
            </p:cNvSpPr>
            <p:nvPr/>
          </p:nvSpPr>
          <p:spPr bwMode="auto">
            <a:xfrm>
              <a:off x="2448" y="119"/>
              <a:ext cx="506" cy="738"/>
            </a:xfrm>
            <a:prstGeom prst="rect">
              <a:avLst/>
            </a:prstGeom>
            <a:noFill/>
            <a:ln w="9525">
              <a:solidFill>
                <a:schemeClr val="tx1"/>
              </a:solidFill>
              <a:miter lim="800000"/>
              <a:headEnd/>
              <a:tailEnd/>
            </a:ln>
          </p:spPr>
          <p:txBody>
            <a:bodyPr rot="10800000" vert="eaVert" wrap="none" anchor="ctr"/>
            <a:lstStyle/>
            <a:p>
              <a:pPr algn="ctr"/>
              <a:r>
                <a:rPr lang="fr-CA" sz="1600" dirty="0">
                  <a:latin typeface="Cambria"/>
                  <a:cs typeface="Cambria"/>
                </a:rPr>
                <a:t>Étudiant 1</a:t>
              </a:r>
            </a:p>
          </p:txBody>
        </p:sp>
        <p:sp>
          <p:nvSpPr>
            <p:cNvPr id="32" name="Rectangle 31">
              <a:extLst>
                <a:ext uri="{FF2B5EF4-FFF2-40B4-BE49-F238E27FC236}">
                  <a16:creationId xmlns:a16="http://schemas.microsoft.com/office/drawing/2014/main" id="{67F6D7E6-5348-504C-8308-DBAF022D7EDB}"/>
                </a:ext>
              </a:extLst>
            </p:cNvPr>
            <p:cNvSpPr>
              <a:spLocks noChangeArrowheads="1"/>
            </p:cNvSpPr>
            <p:nvPr/>
          </p:nvSpPr>
          <p:spPr bwMode="auto">
            <a:xfrm>
              <a:off x="2956" y="119"/>
              <a:ext cx="505" cy="738"/>
            </a:xfrm>
            <a:prstGeom prst="rect">
              <a:avLst/>
            </a:prstGeom>
            <a:solidFill>
              <a:schemeClr val="bg1"/>
            </a:solidFill>
            <a:ln w="9525">
              <a:solidFill>
                <a:schemeClr val="tx1"/>
              </a:solidFill>
              <a:miter lim="800000"/>
              <a:headEnd/>
              <a:tailEnd/>
            </a:ln>
          </p:spPr>
          <p:txBody>
            <a:bodyPr rot="10800000" vert="eaVert" wrap="none" anchor="ctr"/>
            <a:lstStyle/>
            <a:p>
              <a:pPr algn="ctr"/>
              <a:r>
                <a:rPr lang="fr-CA" sz="1600">
                  <a:latin typeface="Cambria"/>
                  <a:cs typeface="Cambria"/>
                </a:rPr>
                <a:t>Étudiant 2</a:t>
              </a:r>
            </a:p>
          </p:txBody>
        </p:sp>
        <p:sp>
          <p:nvSpPr>
            <p:cNvPr id="33" name="Rectangle 32">
              <a:extLst>
                <a:ext uri="{FF2B5EF4-FFF2-40B4-BE49-F238E27FC236}">
                  <a16:creationId xmlns:a16="http://schemas.microsoft.com/office/drawing/2014/main" id="{086254CB-E03E-714C-806A-F5EDDE7AF135}"/>
                </a:ext>
              </a:extLst>
            </p:cNvPr>
            <p:cNvSpPr>
              <a:spLocks noChangeArrowheads="1"/>
            </p:cNvSpPr>
            <p:nvPr/>
          </p:nvSpPr>
          <p:spPr bwMode="auto">
            <a:xfrm>
              <a:off x="3461" y="119"/>
              <a:ext cx="508" cy="738"/>
            </a:xfrm>
            <a:prstGeom prst="rect">
              <a:avLst/>
            </a:prstGeom>
            <a:solidFill>
              <a:schemeClr val="bg1"/>
            </a:solidFill>
            <a:ln w="9525">
              <a:solidFill>
                <a:schemeClr val="tx1"/>
              </a:solidFill>
              <a:miter lim="800000"/>
              <a:headEnd/>
              <a:tailEnd/>
            </a:ln>
          </p:spPr>
          <p:txBody>
            <a:bodyPr rot="10800000" vert="eaVert" wrap="none" anchor="ctr"/>
            <a:lstStyle/>
            <a:p>
              <a:pPr algn="ctr"/>
              <a:r>
                <a:rPr lang="fr-CA" sz="1600">
                  <a:latin typeface="Cambria"/>
                  <a:cs typeface="Cambria"/>
                </a:rPr>
                <a:t>Étudiant 3</a:t>
              </a:r>
            </a:p>
          </p:txBody>
        </p:sp>
        <p:sp>
          <p:nvSpPr>
            <p:cNvPr id="34" name="Rectangle 33">
              <a:extLst>
                <a:ext uri="{FF2B5EF4-FFF2-40B4-BE49-F238E27FC236}">
                  <a16:creationId xmlns:a16="http://schemas.microsoft.com/office/drawing/2014/main" id="{A8DC8903-777F-BA4B-8683-99F022454656}"/>
                </a:ext>
              </a:extLst>
            </p:cNvPr>
            <p:cNvSpPr>
              <a:spLocks noChangeArrowheads="1"/>
            </p:cNvSpPr>
            <p:nvPr/>
          </p:nvSpPr>
          <p:spPr bwMode="auto">
            <a:xfrm>
              <a:off x="3969" y="119"/>
              <a:ext cx="505" cy="738"/>
            </a:xfrm>
            <a:prstGeom prst="rect">
              <a:avLst/>
            </a:prstGeom>
            <a:solidFill>
              <a:schemeClr val="bg1"/>
            </a:solidFill>
            <a:ln w="9525">
              <a:solidFill>
                <a:schemeClr val="tx1"/>
              </a:solidFill>
              <a:miter lim="800000"/>
              <a:headEnd/>
              <a:tailEnd/>
            </a:ln>
          </p:spPr>
          <p:txBody>
            <a:bodyPr rot="10800000" vert="eaVert" wrap="none" anchor="ctr"/>
            <a:lstStyle/>
            <a:p>
              <a:pPr algn="ctr"/>
              <a:r>
                <a:rPr lang="fr-CA" sz="1600">
                  <a:latin typeface="Cambria"/>
                  <a:cs typeface="Cambria"/>
                </a:rPr>
                <a:t>Étudiant 4</a:t>
              </a:r>
            </a:p>
          </p:txBody>
        </p:sp>
        <p:sp>
          <p:nvSpPr>
            <p:cNvPr id="35" name="Rectangle 34">
              <a:extLst>
                <a:ext uri="{FF2B5EF4-FFF2-40B4-BE49-F238E27FC236}">
                  <a16:creationId xmlns:a16="http://schemas.microsoft.com/office/drawing/2014/main" id="{04CABEC8-98CD-5040-995E-BF27902BA33A}"/>
                </a:ext>
              </a:extLst>
            </p:cNvPr>
            <p:cNvSpPr>
              <a:spLocks noChangeArrowheads="1"/>
            </p:cNvSpPr>
            <p:nvPr/>
          </p:nvSpPr>
          <p:spPr bwMode="auto">
            <a:xfrm>
              <a:off x="4474" y="119"/>
              <a:ext cx="507" cy="738"/>
            </a:xfrm>
            <a:prstGeom prst="rect">
              <a:avLst/>
            </a:prstGeom>
            <a:solidFill>
              <a:schemeClr val="bg1"/>
            </a:solidFill>
            <a:ln w="9525">
              <a:solidFill>
                <a:schemeClr val="tx1"/>
              </a:solidFill>
              <a:miter lim="800000"/>
              <a:headEnd/>
              <a:tailEnd/>
            </a:ln>
          </p:spPr>
          <p:txBody>
            <a:bodyPr rot="10800000" vert="eaVert" wrap="none" anchor="ctr"/>
            <a:lstStyle/>
            <a:p>
              <a:pPr algn="ctr"/>
              <a:r>
                <a:rPr lang="fr-CA" sz="1600">
                  <a:latin typeface="Cambria"/>
                  <a:cs typeface="Cambria"/>
                </a:rPr>
                <a:t>Étudiant 5</a:t>
              </a:r>
            </a:p>
          </p:txBody>
        </p:sp>
        <p:sp>
          <p:nvSpPr>
            <p:cNvPr id="36" name="Rectangle 35">
              <a:extLst>
                <a:ext uri="{FF2B5EF4-FFF2-40B4-BE49-F238E27FC236}">
                  <a16:creationId xmlns:a16="http://schemas.microsoft.com/office/drawing/2014/main" id="{8296FA61-374F-3746-AF49-BF8D64FC8E6C}"/>
                </a:ext>
              </a:extLst>
            </p:cNvPr>
            <p:cNvSpPr>
              <a:spLocks noChangeArrowheads="1"/>
            </p:cNvSpPr>
            <p:nvPr/>
          </p:nvSpPr>
          <p:spPr bwMode="auto">
            <a:xfrm>
              <a:off x="4981" y="119"/>
              <a:ext cx="506" cy="738"/>
            </a:xfrm>
            <a:prstGeom prst="rect">
              <a:avLst/>
            </a:prstGeom>
            <a:solidFill>
              <a:schemeClr val="bg1"/>
            </a:solidFill>
            <a:ln w="9525">
              <a:solidFill>
                <a:schemeClr val="tx1"/>
              </a:solidFill>
              <a:miter lim="800000"/>
              <a:headEnd/>
              <a:tailEnd/>
            </a:ln>
          </p:spPr>
          <p:txBody>
            <a:bodyPr rot="10800000" vert="eaVert" wrap="none" anchor="ctr"/>
            <a:lstStyle/>
            <a:p>
              <a:pPr algn="ctr"/>
              <a:r>
                <a:rPr lang="fr-CA" sz="1600">
                  <a:latin typeface="Cambria"/>
                  <a:cs typeface="Cambria"/>
                </a:rPr>
                <a:t>Étudiant 6</a:t>
              </a:r>
            </a:p>
          </p:txBody>
        </p:sp>
        <p:sp>
          <p:nvSpPr>
            <p:cNvPr id="37" name="Rectangle 36">
              <a:extLst>
                <a:ext uri="{FF2B5EF4-FFF2-40B4-BE49-F238E27FC236}">
                  <a16:creationId xmlns:a16="http://schemas.microsoft.com/office/drawing/2014/main" id="{6C9B24FD-1A6F-A943-9ECA-C031D14D2176}"/>
                </a:ext>
              </a:extLst>
            </p:cNvPr>
            <p:cNvSpPr>
              <a:spLocks noChangeArrowheads="1"/>
            </p:cNvSpPr>
            <p:nvPr/>
          </p:nvSpPr>
          <p:spPr bwMode="auto">
            <a:xfrm>
              <a:off x="2448" y="1679"/>
              <a:ext cx="508" cy="164"/>
            </a:xfrm>
            <a:prstGeom prst="rect">
              <a:avLst/>
            </a:prstGeom>
            <a:solidFill>
              <a:srgbClr val="DBAE00"/>
            </a:solidFill>
            <a:ln w="9525">
              <a:solidFill>
                <a:schemeClr val="tx1"/>
              </a:solidFill>
              <a:miter lim="800000"/>
              <a:headEnd/>
              <a:tailEnd/>
            </a:ln>
          </p:spPr>
          <p:txBody>
            <a:bodyPr wrap="none" anchor="ctr"/>
            <a:lstStyle/>
            <a:p>
              <a:endParaRPr lang="fr-CA">
                <a:latin typeface="Cambria"/>
                <a:cs typeface="Cambria"/>
              </a:endParaRPr>
            </a:p>
          </p:txBody>
        </p:sp>
        <p:sp>
          <p:nvSpPr>
            <p:cNvPr id="38" name="Rectangle 37">
              <a:extLst>
                <a:ext uri="{FF2B5EF4-FFF2-40B4-BE49-F238E27FC236}">
                  <a16:creationId xmlns:a16="http://schemas.microsoft.com/office/drawing/2014/main" id="{695B8EC8-295F-2547-B5C7-B848CEC498E8}"/>
                </a:ext>
              </a:extLst>
            </p:cNvPr>
            <p:cNvSpPr>
              <a:spLocks noChangeArrowheads="1"/>
            </p:cNvSpPr>
            <p:nvPr/>
          </p:nvSpPr>
          <p:spPr bwMode="auto">
            <a:xfrm>
              <a:off x="2956" y="1679"/>
              <a:ext cx="505" cy="164"/>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m</a:t>
              </a:r>
            </a:p>
          </p:txBody>
        </p:sp>
        <p:sp>
          <p:nvSpPr>
            <p:cNvPr id="39" name="Rectangle 38">
              <a:extLst>
                <a:ext uri="{FF2B5EF4-FFF2-40B4-BE49-F238E27FC236}">
                  <a16:creationId xmlns:a16="http://schemas.microsoft.com/office/drawing/2014/main" id="{E7B72A56-EA1C-5747-946C-2E4CAEE320A8}"/>
                </a:ext>
              </a:extLst>
            </p:cNvPr>
            <p:cNvSpPr>
              <a:spLocks noChangeArrowheads="1"/>
            </p:cNvSpPr>
            <p:nvPr/>
          </p:nvSpPr>
          <p:spPr bwMode="auto">
            <a:xfrm>
              <a:off x="3461" y="1679"/>
              <a:ext cx="508" cy="164"/>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m</a:t>
              </a:r>
            </a:p>
          </p:txBody>
        </p:sp>
        <p:sp>
          <p:nvSpPr>
            <p:cNvPr id="40" name="Rectangle 39">
              <a:extLst>
                <a:ext uri="{FF2B5EF4-FFF2-40B4-BE49-F238E27FC236}">
                  <a16:creationId xmlns:a16="http://schemas.microsoft.com/office/drawing/2014/main" id="{DFA31DB7-2694-864E-918C-1896444D9BD3}"/>
                </a:ext>
              </a:extLst>
            </p:cNvPr>
            <p:cNvSpPr>
              <a:spLocks noChangeArrowheads="1"/>
            </p:cNvSpPr>
            <p:nvPr/>
          </p:nvSpPr>
          <p:spPr bwMode="auto">
            <a:xfrm>
              <a:off x="3969" y="1679"/>
              <a:ext cx="505" cy="164"/>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m</a:t>
              </a:r>
            </a:p>
          </p:txBody>
        </p:sp>
        <p:sp>
          <p:nvSpPr>
            <p:cNvPr id="41" name="Rectangle 40">
              <a:extLst>
                <a:ext uri="{FF2B5EF4-FFF2-40B4-BE49-F238E27FC236}">
                  <a16:creationId xmlns:a16="http://schemas.microsoft.com/office/drawing/2014/main" id="{06D241CC-9A84-1546-8AA6-7321589C1720}"/>
                </a:ext>
              </a:extLst>
            </p:cNvPr>
            <p:cNvSpPr>
              <a:spLocks noChangeArrowheads="1"/>
            </p:cNvSpPr>
            <p:nvPr/>
          </p:nvSpPr>
          <p:spPr bwMode="auto">
            <a:xfrm>
              <a:off x="4474" y="1679"/>
              <a:ext cx="507" cy="164"/>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m</a:t>
              </a:r>
            </a:p>
          </p:txBody>
        </p:sp>
        <p:sp>
          <p:nvSpPr>
            <p:cNvPr id="42" name="Rectangle 41">
              <a:extLst>
                <a:ext uri="{FF2B5EF4-FFF2-40B4-BE49-F238E27FC236}">
                  <a16:creationId xmlns:a16="http://schemas.microsoft.com/office/drawing/2014/main" id="{7C98986A-66A9-F441-B417-DC33DDF4D70F}"/>
                </a:ext>
              </a:extLst>
            </p:cNvPr>
            <p:cNvSpPr>
              <a:spLocks noChangeArrowheads="1"/>
            </p:cNvSpPr>
            <p:nvPr/>
          </p:nvSpPr>
          <p:spPr bwMode="auto">
            <a:xfrm>
              <a:off x="4981" y="1679"/>
              <a:ext cx="506" cy="164"/>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m</a:t>
              </a:r>
            </a:p>
          </p:txBody>
        </p:sp>
        <p:sp>
          <p:nvSpPr>
            <p:cNvPr id="43" name="Rectangle 42">
              <a:extLst>
                <a:ext uri="{FF2B5EF4-FFF2-40B4-BE49-F238E27FC236}">
                  <a16:creationId xmlns:a16="http://schemas.microsoft.com/office/drawing/2014/main" id="{F0286534-EB78-1F4C-86BC-F6F4C0A2971B}"/>
                </a:ext>
              </a:extLst>
            </p:cNvPr>
            <p:cNvSpPr>
              <a:spLocks noChangeArrowheads="1"/>
            </p:cNvSpPr>
            <p:nvPr/>
          </p:nvSpPr>
          <p:spPr bwMode="auto">
            <a:xfrm>
              <a:off x="2448" y="2168"/>
              <a:ext cx="508" cy="165"/>
            </a:xfrm>
            <a:prstGeom prst="rect">
              <a:avLst/>
            </a:prstGeom>
            <a:solidFill>
              <a:srgbClr val="DBAE00"/>
            </a:solidFill>
            <a:ln w="9525">
              <a:solidFill>
                <a:schemeClr val="tx1"/>
              </a:solidFill>
              <a:miter lim="800000"/>
              <a:headEnd/>
              <a:tailEnd/>
            </a:ln>
          </p:spPr>
          <p:txBody>
            <a:bodyPr wrap="none" anchor="ctr"/>
            <a:lstStyle/>
            <a:p>
              <a:endParaRPr lang="fr-CA">
                <a:latin typeface="Cambria"/>
                <a:cs typeface="Cambria"/>
              </a:endParaRPr>
            </a:p>
          </p:txBody>
        </p:sp>
        <p:sp>
          <p:nvSpPr>
            <p:cNvPr id="44" name="Rectangle 43">
              <a:extLst>
                <a:ext uri="{FF2B5EF4-FFF2-40B4-BE49-F238E27FC236}">
                  <a16:creationId xmlns:a16="http://schemas.microsoft.com/office/drawing/2014/main" id="{C9553964-D375-C444-83A1-160135FFF83B}"/>
                </a:ext>
              </a:extLst>
            </p:cNvPr>
            <p:cNvSpPr>
              <a:spLocks noChangeArrowheads="1"/>
            </p:cNvSpPr>
            <p:nvPr/>
          </p:nvSpPr>
          <p:spPr bwMode="auto">
            <a:xfrm>
              <a:off x="2956" y="2168"/>
              <a:ext cx="505" cy="165"/>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m</a:t>
              </a:r>
            </a:p>
          </p:txBody>
        </p:sp>
        <p:sp>
          <p:nvSpPr>
            <p:cNvPr id="45" name="Rectangle 44">
              <a:extLst>
                <a:ext uri="{FF2B5EF4-FFF2-40B4-BE49-F238E27FC236}">
                  <a16:creationId xmlns:a16="http://schemas.microsoft.com/office/drawing/2014/main" id="{FC83DAA7-C67E-CB47-AB3D-21505CCC0927}"/>
                </a:ext>
              </a:extLst>
            </p:cNvPr>
            <p:cNvSpPr>
              <a:spLocks noChangeArrowheads="1"/>
            </p:cNvSpPr>
            <p:nvPr/>
          </p:nvSpPr>
          <p:spPr bwMode="auto">
            <a:xfrm>
              <a:off x="3461" y="2168"/>
              <a:ext cx="508" cy="165"/>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p</a:t>
              </a:r>
            </a:p>
          </p:txBody>
        </p:sp>
        <p:sp>
          <p:nvSpPr>
            <p:cNvPr id="46" name="Rectangle 45">
              <a:extLst>
                <a:ext uri="{FF2B5EF4-FFF2-40B4-BE49-F238E27FC236}">
                  <a16:creationId xmlns:a16="http://schemas.microsoft.com/office/drawing/2014/main" id="{98E16035-C26A-F343-B8AF-DE9D92B85AC4}"/>
                </a:ext>
              </a:extLst>
            </p:cNvPr>
            <p:cNvSpPr>
              <a:spLocks noChangeArrowheads="1"/>
            </p:cNvSpPr>
            <p:nvPr/>
          </p:nvSpPr>
          <p:spPr bwMode="auto">
            <a:xfrm>
              <a:off x="3969" y="2168"/>
              <a:ext cx="505" cy="165"/>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e</a:t>
              </a:r>
            </a:p>
          </p:txBody>
        </p:sp>
        <p:sp>
          <p:nvSpPr>
            <p:cNvPr id="47" name="Rectangle 46">
              <a:extLst>
                <a:ext uri="{FF2B5EF4-FFF2-40B4-BE49-F238E27FC236}">
                  <a16:creationId xmlns:a16="http://schemas.microsoft.com/office/drawing/2014/main" id="{8B58DFC9-3993-FF4E-B160-A7430A8F3C92}"/>
                </a:ext>
              </a:extLst>
            </p:cNvPr>
            <p:cNvSpPr>
              <a:spLocks noChangeArrowheads="1"/>
            </p:cNvSpPr>
            <p:nvPr/>
          </p:nvSpPr>
          <p:spPr bwMode="auto">
            <a:xfrm>
              <a:off x="4474" y="2168"/>
              <a:ext cx="507" cy="165"/>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m</a:t>
              </a:r>
            </a:p>
          </p:txBody>
        </p:sp>
        <p:sp>
          <p:nvSpPr>
            <p:cNvPr id="48" name="Rectangle 47">
              <a:extLst>
                <a:ext uri="{FF2B5EF4-FFF2-40B4-BE49-F238E27FC236}">
                  <a16:creationId xmlns:a16="http://schemas.microsoft.com/office/drawing/2014/main" id="{64FAA548-4183-CB4E-BBE5-27681ED9C7AD}"/>
                </a:ext>
              </a:extLst>
            </p:cNvPr>
            <p:cNvSpPr>
              <a:spLocks noChangeArrowheads="1"/>
            </p:cNvSpPr>
            <p:nvPr/>
          </p:nvSpPr>
          <p:spPr bwMode="auto">
            <a:xfrm>
              <a:off x="4981" y="2168"/>
              <a:ext cx="506" cy="165"/>
            </a:xfrm>
            <a:prstGeom prst="rect">
              <a:avLst/>
            </a:prstGeom>
            <a:solidFill>
              <a:schemeClr val="bg1"/>
            </a:solidFill>
            <a:ln w="9525">
              <a:solidFill>
                <a:schemeClr val="tx1"/>
              </a:solidFill>
              <a:miter lim="800000"/>
              <a:headEnd/>
              <a:tailEnd/>
            </a:ln>
          </p:spPr>
          <p:txBody>
            <a:bodyPr wrap="none" anchor="ctr"/>
            <a:lstStyle/>
            <a:p>
              <a:pPr algn="ctr"/>
              <a:r>
                <a:rPr lang="fr-CA" sz="1600">
                  <a:latin typeface="Cambria"/>
                  <a:cs typeface="Cambria"/>
                </a:rPr>
                <a:t>e</a:t>
              </a:r>
            </a:p>
          </p:txBody>
        </p:sp>
      </p:grpSp>
      <p:grpSp>
        <p:nvGrpSpPr>
          <p:cNvPr id="49" name="Group 82">
            <a:extLst>
              <a:ext uri="{FF2B5EF4-FFF2-40B4-BE49-F238E27FC236}">
                <a16:creationId xmlns:a16="http://schemas.microsoft.com/office/drawing/2014/main" id="{A0731E1B-E14D-FE48-B7D4-45F54899D6D9}"/>
              </a:ext>
            </a:extLst>
          </p:cNvPr>
          <p:cNvGrpSpPr>
            <a:grpSpLocks/>
          </p:cNvGrpSpPr>
          <p:nvPr/>
        </p:nvGrpSpPr>
        <p:grpSpPr bwMode="auto">
          <a:xfrm>
            <a:off x="4798673" y="5596952"/>
            <a:ext cx="4824413" cy="260350"/>
            <a:chOff x="2544" y="3403"/>
            <a:chExt cx="3039" cy="164"/>
          </a:xfrm>
          <a:solidFill>
            <a:schemeClr val="accent1">
              <a:lumMod val="40000"/>
              <a:lumOff val="60000"/>
            </a:schemeClr>
          </a:solidFill>
        </p:grpSpPr>
        <p:sp>
          <p:nvSpPr>
            <p:cNvPr id="50" name="Rectangle 83">
              <a:extLst>
                <a:ext uri="{FF2B5EF4-FFF2-40B4-BE49-F238E27FC236}">
                  <a16:creationId xmlns:a16="http://schemas.microsoft.com/office/drawing/2014/main" id="{34B0CD9A-6411-C441-97E4-EDD1C673FCC7}"/>
                </a:ext>
              </a:extLst>
            </p:cNvPr>
            <p:cNvSpPr>
              <a:spLocks noChangeArrowheads="1"/>
            </p:cNvSpPr>
            <p:nvPr/>
          </p:nvSpPr>
          <p:spPr bwMode="auto">
            <a:xfrm>
              <a:off x="2544" y="3403"/>
              <a:ext cx="508" cy="164"/>
            </a:xfrm>
            <a:prstGeom prst="rect">
              <a:avLst/>
            </a:prstGeom>
            <a:grpFill/>
            <a:ln w="9525">
              <a:solidFill>
                <a:schemeClr val="tx1"/>
              </a:solidFill>
              <a:miter lim="800000"/>
              <a:headEnd/>
              <a:tailEnd/>
            </a:ln>
          </p:spPr>
          <p:txBody>
            <a:bodyPr wrap="none" anchor="ctr"/>
            <a:lstStyle/>
            <a:p>
              <a:pPr algn="ctr"/>
              <a:r>
                <a:rPr lang="fr-CA" sz="1600" b="1" i="1" dirty="0">
                  <a:solidFill>
                    <a:schemeClr val="accent1">
                      <a:lumMod val="50000"/>
                    </a:schemeClr>
                  </a:solidFill>
                  <a:latin typeface="Cambria"/>
                  <a:cs typeface="Cambria"/>
                </a:rPr>
                <a:t>1,02</a:t>
              </a:r>
            </a:p>
          </p:txBody>
        </p:sp>
        <p:sp>
          <p:nvSpPr>
            <p:cNvPr id="51" name="Rectangle 84">
              <a:extLst>
                <a:ext uri="{FF2B5EF4-FFF2-40B4-BE49-F238E27FC236}">
                  <a16:creationId xmlns:a16="http://schemas.microsoft.com/office/drawing/2014/main" id="{6E0DBA29-1A1F-0C41-9B37-98DC4EC4D6A5}"/>
                </a:ext>
              </a:extLst>
            </p:cNvPr>
            <p:cNvSpPr>
              <a:spLocks noChangeArrowheads="1"/>
            </p:cNvSpPr>
            <p:nvPr/>
          </p:nvSpPr>
          <p:spPr bwMode="auto">
            <a:xfrm>
              <a:off x="3052" y="3403"/>
              <a:ext cx="505" cy="164"/>
            </a:xfrm>
            <a:prstGeom prst="rect">
              <a:avLst/>
            </a:prstGeom>
            <a:grpFill/>
            <a:ln w="9525">
              <a:solidFill>
                <a:schemeClr val="tx1"/>
              </a:solidFill>
              <a:miter lim="800000"/>
              <a:headEnd/>
              <a:tailEnd/>
            </a:ln>
          </p:spPr>
          <p:txBody>
            <a:bodyPr wrap="none" anchor="ctr"/>
            <a:lstStyle/>
            <a:p>
              <a:pPr algn="ctr"/>
              <a:r>
                <a:rPr lang="fr-CA" sz="1600" b="1" i="1" dirty="0">
                  <a:solidFill>
                    <a:schemeClr val="accent1">
                      <a:lumMod val="50000"/>
                    </a:schemeClr>
                  </a:solidFill>
                  <a:latin typeface="Cambria"/>
                  <a:cs typeface="Cambria"/>
                </a:rPr>
                <a:t>1,03</a:t>
              </a:r>
            </a:p>
          </p:txBody>
        </p:sp>
        <p:sp>
          <p:nvSpPr>
            <p:cNvPr id="52" name="Rectangle 85">
              <a:extLst>
                <a:ext uri="{FF2B5EF4-FFF2-40B4-BE49-F238E27FC236}">
                  <a16:creationId xmlns:a16="http://schemas.microsoft.com/office/drawing/2014/main" id="{5A8095C6-17E4-FB4D-B3EE-1A84F255371C}"/>
                </a:ext>
              </a:extLst>
            </p:cNvPr>
            <p:cNvSpPr>
              <a:spLocks noChangeArrowheads="1"/>
            </p:cNvSpPr>
            <p:nvPr/>
          </p:nvSpPr>
          <p:spPr bwMode="auto">
            <a:xfrm>
              <a:off x="3557" y="3403"/>
              <a:ext cx="508" cy="164"/>
            </a:xfrm>
            <a:prstGeom prst="rect">
              <a:avLst/>
            </a:prstGeom>
            <a:grpFill/>
            <a:ln w="9525">
              <a:solidFill>
                <a:schemeClr val="tx1"/>
              </a:solidFill>
              <a:miter lim="800000"/>
              <a:headEnd/>
              <a:tailEnd/>
            </a:ln>
          </p:spPr>
          <p:txBody>
            <a:bodyPr wrap="none" anchor="ctr"/>
            <a:lstStyle/>
            <a:p>
              <a:pPr algn="ctr"/>
              <a:r>
                <a:rPr lang="fr-CA" sz="1600" b="1" i="1" dirty="0">
                  <a:solidFill>
                    <a:schemeClr val="accent1">
                      <a:lumMod val="50000"/>
                    </a:schemeClr>
                  </a:solidFill>
                  <a:latin typeface="Cambria"/>
                  <a:cs typeface="Cambria"/>
                </a:rPr>
                <a:t>0,94</a:t>
              </a:r>
            </a:p>
          </p:txBody>
        </p:sp>
        <p:sp>
          <p:nvSpPr>
            <p:cNvPr id="53" name="Rectangle 86">
              <a:extLst>
                <a:ext uri="{FF2B5EF4-FFF2-40B4-BE49-F238E27FC236}">
                  <a16:creationId xmlns:a16="http://schemas.microsoft.com/office/drawing/2014/main" id="{237A943A-84E2-D944-85B1-8B19868CBF55}"/>
                </a:ext>
              </a:extLst>
            </p:cNvPr>
            <p:cNvSpPr>
              <a:spLocks noChangeArrowheads="1"/>
            </p:cNvSpPr>
            <p:nvPr/>
          </p:nvSpPr>
          <p:spPr bwMode="auto">
            <a:xfrm>
              <a:off x="4065" y="3403"/>
              <a:ext cx="505" cy="164"/>
            </a:xfrm>
            <a:prstGeom prst="rect">
              <a:avLst/>
            </a:prstGeom>
            <a:grpFill/>
            <a:ln w="9525">
              <a:solidFill>
                <a:schemeClr val="tx1"/>
              </a:solidFill>
              <a:miter lim="800000"/>
              <a:headEnd/>
              <a:tailEnd/>
            </a:ln>
          </p:spPr>
          <p:txBody>
            <a:bodyPr wrap="none" anchor="ctr"/>
            <a:lstStyle/>
            <a:p>
              <a:pPr algn="ctr"/>
              <a:r>
                <a:rPr lang="fr-CA" sz="1600" b="1" i="1" dirty="0">
                  <a:solidFill>
                    <a:schemeClr val="accent1">
                      <a:lumMod val="50000"/>
                    </a:schemeClr>
                  </a:solidFill>
                  <a:latin typeface="Cambria"/>
                  <a:cs typeface="Cambria"/>
                </a:rPr>
                <a:t>0,96</a:t>
              </a:r>
            </a:p>
          </p:txBody>
        </p:sp>
        <p:sp>
          <p:nvSpPr>
            <p:cNvPr id="54" name="Rectangle 87">
              <a:extLst>
                <a:ext uri="{FF2B5EF4-FFF2-40B4-BE49-F238E27FC236}">
                  <a16:creationId xmlns:a16="http://schemas.microsoft.com/office/drawing/2014/main" id="{5F98C26F-4F08-8E4A-AF8A-6E507640EBC3}"/>
                </a:ext>
              </a:extLst>
            </p:cNvPr>
            <p:cNvSpPr>
              <a:spLocks noChangeArrowheads="1"/>
            </p:cNvSpPr>
            <p:nvPr/>
          </p:nvSpPr>
          <p:spPr bwMode="auto">
            <a:xfrm>
              <a:off x="4570" y="3403"/>
              <a:ext cx="507" cy="164"/>
            </a:xfrm>
            <a:prstGeom prst="rect">
              <a:avLst/>
            </a:prstGeom>
            <a:grpFill/>
            <a:ln w="9525">
              <a:solidFill>
                <a:schemeClr val="tx1"/>
              </a:solidFill>
              <a:miter lim="800000"/>
              <a:headEnd/>
              <a:tailEnd/>
            </a:ln>
          </p:spPr>
          <p:txBody>
            <a:bodyPr wrap="none" anchor="ctr"/>
            <a:lstStyle/>
            <a:p>
              <a:pPr algn="ctr"/>
              <a:r>
                <a:rPr lang="fr-CA" sz="1600" b="1" i="1" dirty="0">
                  <a:solidFill>
                    <a:schemeClr val="accent1">
                      <a:lumMod val="50000"/>
                    </a:schemeClr>
                  </a:solidFill>
                  <a:latin typeface="Cambria"/>
                  <a:cs typeface="Cambria"/>
                </a:rPr>
                <a:t>1,04</a:t>
              </a:r>
            </a:p>
          </p:txBody>
        </p:sp>
        <p:sp>
          <p:nvSpPr>
            <p:cNvPr id="55" name="Rectangle 88">
              <a:extLst>
                <a:ext uri="{FF2B5EF4-FFF2-40B4-BE49-F238E27FC236}">
                  <a16:creationId xmlns:a16="http://schemas.microsoft.com/office/drawing/2014/main" id="{644E199B-6AB0-6D4E-96F2-719DA0EA96C5}"/>
                </a:ext>
              </a:extLst>
            </p:cNvPr>
            <p:cNvSpPr>
              <a:spLocks noChangeArrowheads="1"/>
            </p:cNvSpPr>
            <p:nvPr/>
          </p:nvSpPr>
          <p:spPr bwMode="auto">
            <a:xfrm>
              <a:off x="5077" y="3403"/>
              <a:ext cx="506" cy="164"/>
            </a:xfrm>
            <a:prstGeom prst="rect">
              <a:avLst/>
            </a:prstGeom>
            <a:grpFill/>
            <a:ln w="9525">
              <a:solidFill>
                <a:schemeClr val="tx1"/>
              </a:solidFill>
              <a:miter lim="800000"/>
              <a:headEnd/>
              <a:tailEnd/>
            </a:ln>
          </p:spPr>
          <p:txBody>
            <a:bodyPr wrap="none" anchor="ctr"/>
            <a:lstStyle/>
            <a:p>
              <a:pPr algn="ctr"/>
              <a:r>
                <a:rPr lang="fr-CA" sz="1600" b="1" i="1" dirty="0">
                  <a:solidFill>
                    <a:schemeClr val="accent1">
                      <a:lumMod val="50000"/>
                    </a:schemeClr>
                  </a:solidFill>
                  <a:latin typeface="Cambria"/>
                  <a:cs typeface="Cambria"/>
                </a:rPr>
                <a:t>1,02</a:t>
              </a:r>
            </a:p>
          </p:txBody>
        </p:sp>
      </p:grpSp>
      <p:grpSp>
        <p:nvGrpSpPr>
          <p:cNvPr id="56" name="Group 51">
            <a:extLst>
              <a:ext uri="{FF2B5EF4-FFF2-40B4-BE49-F238E27FC236}">
                <a16:creationId xmlns:a16="http://schemas.microsoft.com/office/drawing/2014/main" id="{6F0969D8-6D2F-D340-9DC9-A8D1A9922805}"/>
              </a:ext>
            </a:extLst>
          </p:cNvPr>
          <p:cNvGrpSpPr>
            <a:grpSpLocks/>
          </p:cNvGrpSpPr>
          <p:nvPr/>
        </p:nvGrpSpPr>
        <p:grpSpPr bwMode="auto">
          <a:xfrm>
            <a:off x="2381411" y="3324671"/>
            <a:ext cx="7272337" cy="738187"/>
            <a:chOff x="249" y="981"/>
            <a:chExt cx="4581" cy="465"/>
          </a:xfrm>
        </p:grpSpPr>
        <p:sp>
          <p:nvSpPr>
            <p:cNvPr id="57" name="Text Box 52">
              <a:extLst>
                <a:ext uri="{FF2B5EF4-FFF2-40B4-BE49-F238E27FC236}">
                  <a16:creationId xmlns:a16="http://schemas.microsoft.com/office/drawing/2014/main" id="{F5A9BD05-B9D8-F245-923B-BADEA004D645}"/>
                </a:ext>
              </a:extLst>
            </p:cNvPr>
            <p:cNvSpPr txBox="1">
              <a:spLocks noChangeArrowheads="1"/>
            </p:cNvSpPr>
            <p:nvPr/>
          </p:nvSpPr>
          <p:spPr bwMode="auto">
            <a:xfrm>
              <a:off x="249" y="981"/>
              <a:ext cx="1388" cy="465"/>
            </a:xfrm>
            <a:prstGeom prst="rect">
              <a:avLst/>
            </a:prstGeom>
            <a:noFill/>
            <a:ln w="9525">
              <a:noFill/>
              <a:miter lim="800000"/>
              <a:headEnd/>
              <a:tailEnd/>
            </a:ln>
          </p:spPr>
          <p:txBody>
            <a:bodyPr>
              <a:spAutoFit/>
            </a:bodyPr>
            <a:lstStyle/>
            <a:p>
              <a:pPr eaLnBrk="1" hangingPunct="1">
                <a:spcBef>
                  <a:spcPct val="50000"/>
                </a:spcBef>
              </a:pPr>
              <a:r>
                <a:rPr lang="fr-CA" sz="1400" i="1" dirty="0">
                  <a:latin typeface="Cambria"/>
                  <a:cs typeface="Cambria"/>
                </a:rPr>
                <a:t>Il avoue que tous ont contribué plus que lui. Il mérite... m</a:t>
              </a:r>
            </a:p>
          </p:txBody>
        </p:sp>
        <p:sp>
          <p:nvSpPr>
            <p:cNvPr id="58" name="Oval 53">
              <a:extLst>
                <a:ext uri="{FF2B5EF4-FFF2-40B4-BE49-F238E27FC236}">
                  <a16:creationId xmlns:a16="http://schemas.microsoft.com/office/drawing/2014/main" id="{683D9E24-4BFA-3444-ACAA-271E85664B6A}"/>
                </a:ext>
              </a:extLst>
            </p:cNvPr>
            <p:cNvSpPr>
              <a:spLocks noChangeArrowheads="1"/>
            </p:cNvSpPr>
            <p:nvPr/>
          </p:nvSpPr>
          <p:spPr bwMode="auto">
            <a:xfrm>
              <a:off x="2285" y="1117"/>
              <a:ext cx="2545" cy="317"/>
            </a:xfrm>
            <a:prstGeom prst="ellipse">
              <a:avLst/>
            </a:prstGeom>
            <a:noFill/>
            <a:ln w="38100">
              <a:solidFill>
                <a:schemeClr val="tx1"/>
              </a:solidFill>
              <a:round/>
              <a:headEnd/>
              <a:tailEnd/>
            </a:ln>
          </p:spPr>
          <p:txBody>
            <a:bodyPr wrap="none" anchor="ctr"/>
            <a:lstStyle/>
            <a:p>
              <a:endParaRPr lang="fr-CA">
                <a:latin typeface="Cambria"/>
                <a:cs typeface="Cambria"/>
              </a:endParaRPr>
            </a:p>
          </p:txBody>
        </p:sp>
        <p:cxnSp>
          <p:nvCxnSpPr>
            <p:cNvPr id="59" name="AutoShape 54">
              <a:extLst>
                <a:ext uri="{FF2B5EF4-FFF2-40B4-BE49-F238E27FC236}">
                  <a16:creationId xmlns:a16="http://schemas.microsoft.com/office/drawing/2014/main" id="{6C216996-036B-8B44-B96E-2D3E4A4E7DEB}"/>
                </a:ext>
              </a:extLst>
            </p:cNvPr>
            <p:cNvCxnSpPr>
              <a:cxnSpLocks noChangeShapeType="1"/>
            </p:cNvCxnSpPr>
            <p:nvPr/>
          </p:nvCxnSpPr>
          <p:spPr bwMode="auto">
            <a:xfrm rot="16200000" flipV="1">
              <a:off x="1709" y="215"/>
              <a:ext cx="182" cy="1715"/>
            </a:xfrm>
            <a:prstGeom prst="bentConnector3">
              <a:avLst>
                <a:gd name="adj1" fmla="val 178935"/>
              </a:avLst>
            </a:prstGeom>
            <a:noFill/>
            <a:ln w="38100">
              <a:solidFill>
                <a:schemeClr val="tx1"/>
              </a:solidFill>
              <a:miter lim="800000"/>
              <a:headEnd/>
              <a:tailEnd type="stealth" w="med" len="med"/>
            </a:ln>
          </p:spPr>
        </p:cxnSp>
      </p:grpSp>
      <p:grpSp>
        <p:nvGrpSpPr>
          <p:cNvPr id="60" name="Group 55">
            <a:extLst>
              <a:ext uri="{FF2B5EF4-FFF2-40B4-BE49-F238E27FC236}">
                <a16:creationId xmlns:a16="http://schemas.microsoft.com/office/drawing/2014/main" id="{DBC13D93-6F1E-8D45-8476-6886674F913E}"/>
              </a:ext>
            </a:extLst>
          </p:cNvPr>
          <p:cNvGrpSpPr>
            <a:grpSpLocks/>
          </p:cNvGrpSpPr>
          <p:nvPr/>
        </p:nvGrpSpPr>
        <p:grpSpPr bwMode="auto">
          <a:xfrm>
            <a:off x="2381411" y="4116832"/>
            <a:ext cx="7272337" cy="738188"/>
            <a:chOff x="249" y="1480"/>
            <a:chExt cx="4581" cy="465"/>
          </a:xfrm>
        </p:grpSpPr>
        <p:sp>
          <p:nvSpPr>
            <p:cNvPr id="61" name="Oval 56">
              <a:extLst>
                <a:ext uri="{FF2B5EF4-FFF2-40B4-BE49-F238E27FC236}">
                  <a16:creationId xmlns:a16="http://schemas.microsoft.com/office/drawing/2014/main" id="{174FC24D-EBAB-8A41-A10D-F0F5AD29E5B4}"/>
                </a:ext>
              </a:extLst>
            </p:cNvPr>
            <p:cNvSpPr>
              <a:spLocks noChangeArrowheads="1"/>
            </p:cNvSpPr>
            <p:nvPr/>
          </p:nvSpPr>
          <p:spPr bwMode="auto">
            <a:xfrm>
              <a:off x="2285" y="1616"/>
              <a:ext cx="2545" cy="317"/>
            </a:xfrm>
            <a:prstGeom prst="ellipse">
              <a:avLst/>
            </a:prstGeom>
            <a:noFill/>
            <a:ln w="38100">
              <a:solidFill>
                <a:schemeClr val="tx1"/>
              </a:solidFill>
              <a:round/>
              <a:headEnd/>
              <a:tailEnd/>
            </a:ln>
          </p:spPr>
          <p:txBody>
            <a:bodyPr wrap="none" anchor="ctr"/>
            <a:lstStyle/>
            <a:p>
              <a:endParaRPr lang="fr-CA">
                <a:latin typeface="Cambria"/>
                <a:cs typeface="Cambria"/>
              </a:endParaRPr>
            </a:p>
          </p:txBody>
        </p:sp>
        <p:sp>
          <p:nvSpPr>
            <p:cNvPr id="62" name="Text Box 57">
              <a:extLst>
                <a:ext uri="{FF2B5EF4-FFF2-40B4-BE49-F238E27FC236}">
                  <a16:creationId xmlns:a16="http://schemas.microsoft.com/office/drawing/2014/main" id="{163AF296-9C91-844C-BF79-F164EB520842}"/>
                </a:ext>
              </a:extLst>
            </p:cNvPr>
            <p:cNvSpPr txBox="1">
              <a:spLocks noChangeArrowheads="1"/>
            </p:cNvSpPr>
            <p:nvPr/>
          </p:nvSpPr>
          <p:spPr bwMode="auto">
            <a:xfrm>
              <a:off x="249" y="1480"/>
              <a:ext cx="1388" cy="465"/>
            </a:xfrm>
            <a:prstGeom prst="rect">
              <a:avLst/>
            </a:prstGeom>
            <a:noFill/>
            <a:ln w="9525">
              <a:noFill/>
              <a:miter lim="800000"/>
              <a:headEnd/>
              <a:tailEnd/>
            </a:ln>
          </p:spPr>
          <p:txBody>
            <a:bodyPr>
              <a:spAutoFit/>
            </a:bodyPr>
            <a:lstStyle/>
            <a:p>
              <a:pPr eaLnBrk="1" hangingPunct="1">
                <a:spcBef>
                  <a:spcPct val="50000"/>
                </a:spcBef>
              </a:pPr>
              <a:r>
                <a:rPr lang="fr-CA" sz="1400" i="1" dirty="0">
                  <a:latin typeface="Cambria"/>
                  <a:cs typeface="Cambria"/>
                </a:rPr>
                <a:t>Il avoue que tous ont contribué moins que lui. Il mérite... p</a:t>
              </a:r>
            </a:p>
          </p:txBody>
        </p:sp>
        <p:cxnSp>
          <p:nvCxnSpPr>
            <p:cNvPr id="63" name="AutoShape 58">
              <a:extLst>
                <a:ext uri="{FF2B5EF4-FFF2-40B4-BE49-F238E27FC236}">
                  <a16:creationId xmlns:a16="http://schemas.microsoft.com/office/drawing/2014/main" id="{0C488AC0-0E3D-2541-BF82-E589029F4EED}"/>
                </a:ext>
              </a:extLst>
            </p:cNvPr>
            <p:cNvCxnSpPr>
              <a:cxnSpLocks noChangeShapeType="1"/>
            </p:cNvCxnSpPr>
            <p:nvPr/>
          </p:nvCxnSpPr>
          <p:spPr bwMode="auto">
            <a:xfrm rot="16200000" flipV="1">
              <a:off x="1709" y="714"/>
              <a:ext cx="182" cy="1715"/>
            </a:xfrm>
            <a:prstGeom prst="bentConnector3">
              <a:avLst>
                <a:gd name="adj1" fmla="val 178935"/>
              </a:avLst>
            </a:prstGeom>
            <a:noFill/>
            <a:ln w="38100">
              <a:solidFill>
                <a:schemeClr val="tx1"/>
              </a:solidFill>
              <a:miter lim="800000"/>
              <a:headEnd/>
              <a:tailEnd type="stealth" w="med" len="med"/>
            </a:ln>
          </p:spPr>
        </p:cxnSp>
      </p:grpSp>
      <p:grpSp>
        <p:nvGrpSpPr>
          <p:cNvPr id="64" name="Group 59">
            <a:extLst>
              <a:ext uri="{FF2B5EF4-FFF2-40B4-BE49-F238E27FC236}">
                <a16:creationId xmlns:a16="http://schemas.microsoft.com/office/drawing/2014/main" id="{400F3ABB-2860-7440-8A35-EE0FC1F93EA0}"/>
              </a:ext>
            </a:extLst>
          </p:cNvPr>
          <p:cNvGrpSpPr>
            <a:grpSpLocks/>
          </p:cNvGrpSpPr>
          <p:nvPr/>
        </p:nvGrpSpPr>
        <p:grpSpPr bwMode="auto">
          <a:xfrm>
            <a:off x="2381410" y="4980432"/>
            <a:ext cx="7270750" cy="954088"/>
            <a:chOff x="249" y="2024"/>
            <a:chExt cx="4580" cy="601"/>
          </a:xfrm>
        </p:grpSpPr>
        <p:sp>
          <p:nvSpPr>
            <p:cNvPr id="65" name="Oval 60">
              <a:extLst>
                <a:ext uri="{FF2B5EF4-FFF2-40B4-BE49-F238E27FC236}">
                  <a16:creationId xmlns:a16="http://schemas.microsoft.com/office/drawing/2014/main" id="{7D40A62F-6C2B-8D42-8ECA-1F3FA2A0B0FC}"/>
                </a:ext>
              </a:extLst>
            </p:cNvPr>
            <p:cNvSpPr>
              <a:spLocks noChangeArrowheads="1"/>
            </p:cNvSpPr>
            <p:nvPr/>
          </p:nvSpPr>
          <p:spPr bwMode="auto">
            <a:xfrm>
              <a:off x="2285" y="2096"/>
              <a:ext cx="2544" cy="280"/>
            </a:xfrm>
            <a:prstGeom prst="ellipse">
              <a:avLst/>
            </a:prstGeom>
            <a:noFill/>
            <a:ln w="38100">
              <a:solidFill>
                <a:schemeClr val="tx1"/>
              </a:solidFill>
              <a:round/>
              <a:headEnd/>
              <a:tailEnd/>
            </a:ln>
          </p:spPr>
          <p:txBody>
            <a:bodyPr wrap="none" anchor="ctr"/>
            <a:lstStyle/>
            <a:p>
              <a:endParaRPr lang="fr-CA">
                <a:latin typeface="Cambria"/>
                <a:cs typeface="Cambria"/>
              </a:endParaRPr>
            </a:p>
          </p:txBody>
        </p:sp>
        <p:sp>
          <p:nvSpPr>
            <p:cNvPr id="66" name="Text Box 61">
              <a:extLst>
                <a:ext uri="{FF2B5EF4-FFF2-40B4-BE49-F238E27FC236}">
                  <a16:creationId xmlns:a16="http://schemas.microsoft.com/office/drawing/2014/main" id="{02830BD0-A81B-7244-84DF-A53EA25563BE}"/>
                </a:ext>
              </a:extLst>
            </p:cNvPr>
            <p:cNvSpPr txBox="1">
              <a:spLocks noChangeArrowheads="1"/>
            </p:cNvSpPr>
            <p:nvPr/>
          </p:nvSpPr>
          <p:spPr bwMode="auto">
            <a:xfrm>
              <a:off x="249" y="2024"/>
              <a:ext cx="1388" cy="601"/>
            </a:xfrm>
            <a:prstGeom prst="rect">
              <a:avLst/>
            </a:prstGeom>
            <a:noFill/>
            <a:ln w="9525">
              <a:noFill/>
              <a:miter lim="800000"/>
              <a:headEnd/>
              <a:tailEnd/>
            </a:ln>
          </p:spPr>
          <p:txBody>
            <a:bodyPr>
              <a:spAutoFit/>
            </a:bodyPr>
            <a:lstStyle/>
            <a:p>
              <a:pPr eaLnBrk="1" hangingPunct="1">
                <a:spcBef>
                  <a:spcPct val="50000"/>
                </a:spcBef>
              </a:pPr>
              <a:r>
                <a:rPr lang="fr-CA" sz="1400" i="1">
                  <a:latin typeface="Cambria"/>
                  <a:cs typeface="Cambria"/>
                </a:rPr>
                <a:t>Certains ont contribué plus, d'autres moins, d'autres également. Il mérite... e</a:t>
              </a:r>
            </a:p>
          </p:txBody>
        </p:sp>
        <p:cxnSp>
          <p:nvCxnSpPr>
            <p:cNvPr id="67" name="AutoShape 62">
              <a:extLst>
                <a:ext uri="{FF2B5EF4-FFF2-40B4-BE49-F238E27FC236}">
                  <a16:creationId xmlns:a16="http://schemas.microsoft.com/office/drawing/2014/main" id="{C0A4B74D-4A15-174D-9AC3-E355A8C9DFEE}"/>
                </a:ext>
              </a:extLst>
            </p:cNvPr>
            <p:cNvCxnSpPr>
              <a:cxnSpLocks noChangeShapeType="1"/>
            </p:cNvCxnSpPr>
            <p:nvPr/>
          </p:nvCxnSpPr>
          <p:spPr bwMode="auto">
            <a:xfrm rot="16200000" flipV="1">
              <a:off x="1744" y="1223"/>
              <a:ext cx="113" cy="1715"/>
            </a:xfrm>
            <a:prstGeom prst="bentConnector3">
              <a:avLst>
                <a:gd name="adj1" fmla="val 227426"/>
              </a:avLst>
            </a:prstGeom>
            <a:noFill/>
            <a:ln w="38100">
              <a:solidFill>
                <a:schemeClr val="tx1"/>
              </a:solidFill>
              <a:miter lim="800000"/>
              <a:headEnd/>
              <a:tailEnd type="stealth" w="med" len="med"/>
            </a:ln>
          </p:spPr>
        </p:cxnSp>
      </p:grpSp>
      <p:sp>
        <p:nvSpPr>
          <p:cNvPr id="68" name="Rectangle 63">
            <a:extLst>
              <a:ext uri="{FF2B5EF4-FFF2-40B4-BE49-F238E27FC236}">
                <a16:creationId xmlns:a16="http://schemas.microsoft.com/office/drawing/2014/main" id="{F24CC087-55FF-2D4C-92BC-5DA16959CEDB}"/>
              </a:ext>
            </a:extLst>
          </p:cNvPr>
          <p:cNvSpPr>
            <a:spLocks noChangeArrowheads="1"/>
          </p:cNvSpPr>
          <p:nvPr/>
        </p:nvSpPr>
        <p:spPr bwMode="auto">
          <a:xfrm>
            <a:off x="4805523" y="3645345"/>
            <a:ext cx="804863" cy="26035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eaLnBrk="1" hangingPunct="1"/>
            <a:r>
              <a:rPr lang="fr-CA" sz="1600" b="1" dirty="0">
                <a:solidFill>
                  <a:schemeClr val="accent1">
                    <a:lumMod val="50000"/>
                  </a:schemeClr>
                </a:solidFill>
                <a:latin typeface="Cambria"/>
                <a:cs typeface="Cambria"/>
              </a:rPr>
              <a:t>m</a:t>
            </a:r>
          </a:p>
        </p:txBody>
      </p:sp>
      <p:sp>
        <p:nvSpPr>
          <p:cNvPr id="69" name="Rectangle 64">
            <a:extLst>
              <a:ext uri="{FF2B5EF4-FFF2-40B4-BE49-F238E27FC236}">
                <a16:creationId xmlns:a16="http://schemas.microsoft.com/office/drawing/2014/main" id="{87098615-651F-1E45-8E74-6C8DCBDBE002}"/>
              </a:ext>
            </a:extLst>
          </p:cNvPr>
          <p:cNvSpPr>
            <a:spLocks noChangeArrowheads="1"/>
          </p:cNvSpPr>
          <p:nvPr/>
        </p:nvSpPr>
        <p:spPr bwMode="auto">
          <a:xfrm>
            <a:off x="4805523" y="4429570"/>
            <a:ext cx="804863" cy="26035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fr-CA" sz="1600" b="1">
                <a:solidFill>
                  <a:schemeClr val="accent1">
                    <a:lumMod val="50000"/>
                  </a:schemeClr>
                </a:solidFill>
                <a:latin typeface="Cambria"/>
                <a:cs typeface="Cambria"/>
              </a:rPr>
              <a:t>p</a:t>
            </a:r>
          </a:p>
        </p:txBody>
      </p:sp>
      <p:sp>
        <p:nvSpPr>
          <p:cNvPr id="70" name="Rectangle 65">
            <a:extLst>
              <a:ext uri="{FF2B5EF4-FFF2-40B4-BE49-F238E27FC236}">
                <a16:creationId xmlns:a16="http://schemas.microsoft.com/office/drawing/2014/main" id="{3C309C7B-9C98-3E4E-B084-59F335CDFF1D}"/>
              </a:ext>
            </a:extLst>
          </p:cNvPr>
          <p:cNvSpPr>
            <a:spLocks noChangeArrowheads="1"/>
          </p:cNvSpPr>
          <p:nvPr/>
        </p:nvSpPr>
        <p:spPr bwMode="auto">
          <a:xfrm>
            <a:off x="4805523" y="5212207"/>
            <a:ext cx="804863" cy="26035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fr-CA" sz="1600" b="1">
                <a:solidFill>
                  <a:schemeClr val="accent1">
                    <a:lumMod val="50000"/>
                  </a:schemeClr>
                </a:solidFill>
                <a:latin typeface="Cambria"/>
                <a:cs typeface="Cambria"/>
              </a:rPr>
              <a:t>e</a:t>
            </a:r>
          </a:p>
        </p:txBody>
      </p:sp>
    </p:spTree>
    <p:extLst>
      <p:ext uri="{BB962C8B-B14F-4D97-AF65-F5344CB8AC3E}">
        <p14:creationId xmlns:p14="http://schemas.microsoft.com/office/powerpoint/2010/main" val="298710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dissolv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dissolve">
                                      <p:cBhvr>
                                        <p:cTn id="22" dur="500"/>
                                        <p:tgtEl>
                                          <p:spTgt spid="60"/>
                                        </p:tgtEl>
                                      </p:cBhvr>
                                    </p:animEffec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dissolve">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dissolve">
                                      <p:cBhvr>
                                        <p:cTn id="32" dur="500"/>
                                        <p:tgtEl>
                                          <p:spTgt spid="64"/>
                                        </p:tgtEl>
                                      </p:cBhvr>
                                    </p:animEffec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dissolve">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dissolve">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84B42-3206-EA45-91FF-1A7BE9C574C8}"/>
              </a:ext>
            </a:extLst>
          </p:cNvPr>
          <p:cNvSpPr>
            <a:spLocks noGrp="1"/>
          </p:cNvSpPr>
          <p:nvPr>
            <p:ph type="title"/>
          </p:nvPr>
        </p:nvSpPr>
        <p:spPr/>
        <p:txBody>
          <a:bodyPr/>
          <a:lstStyle/>
          <a:p>
            <a:r>
              <a:rPr lang="fr-CA" dirty="0"/>
              <a:t>Faculté de génie – Travail en équipe</a:t>
            </a:r>
            <a:endParaRPr lang="fr-FR" dirty="0"/>
          </a:p>
        </p:txBody>
      </p:sp>
      <p:sp>
        <p:nvSpPr>
          <p:cNvPr id="3" name="Espace réservé du contenu 2">
            <a:extLst>
              <a:ext uri="{FF2B5EF4-FFF2-40B4-BE49-F238E27FC236}">
                <a16:creationId xmlns:a16="http://schemas.microsoft.com/office/drawing/2014/main" id="{C51F8E6C-575E-6D41-9331-6B2BA6AA6EEF}"/>
              </a:ext>
            </a:extLst>
          </p:cNvPr>
          <p:cNvSpPr>
            <a:spLocks noGrp="1"/>
          </p:cNvSpPr>
          <p:nvPr>
            <p:ph idx="1"/>
          </p:nvPr>
        </p:nvSpPr>
        <p:spPr/>
        <p:txBody>
          <a:bodyPr/>
          <a:lstStyle/>
          <a:p>
            <a:pPr marL="285750" lvl="1"/>
            <a:r>
              <a:rPr lang="fr-FR" dirty="0"/>
              <a:t>Matrice PME </a:t>
            </a:r>
            <a:r>
              <a:rPr lang="fr-FR" sz="1800" dirty="0"/>
              <a:t>(Université de Sherbrooke, Faculté de génie, Département de génie mécanique)</a:t>
            </a:r>
          </a:p>
          <a:p>
            <a:pPr marL="742950" lvl="2"/>
            <a:r>
              <a:rPr lang="fr-CA" dirty="0" err="1"/>
              <a:t>É</a:t>
            </a:r>
            <a:r>
              <a:rPr lang="fr-FR" dirty="0" err="1"/>
              <a:t>quipe</a:t>
            </a:r>
            <a:r>
              <a:rPr lang="fr-FR" dirty="0"/>
              <a:t> fonctionnelle</a:t>
            </a:r>
          </a:p>
        </p:txBody>
      </p:sp>
      <p:sp>
        <p:nvSpPr>
          <p:cNvPr id="4" name="Espace réservé du pied de page 3">
            <a:extLst>
              <a:ext uri="{FF2B5EF4-FFF2-40B4-BE49-F238E27FC236}">
                <a16:creationId xmlns:a16="http://schemas.microsoft.com/office/drawing/2014/main" id="{1EA828B6-8965-7745-9CB8-01ED75EA3013}"/>
              </a:ext>
            </a:extLst>
          </p:cNvPr>
          <p:cNvSpPr>
            <a:spLocks noGrp="1"/>
          </p:cNvSpPr>
          <p:nvPr>
            <p:ph type="ftr" sz="quarter" idx="11"/>
          </p:nvPr>
        </p:nvSpPr>
        <p:spPr/>
        <p:txBody>
          <a:bodyPr/>
          <a:lstStyle/>
          <a:p>
            <a:r>
              <a:rPr lang="en-US"/>
              <a:t>Lison (2018) - VetAgro Sup - Clermont-Ferrand</a:t>
            </a:r>
            <a:endParaRPr lang="en-US" dirty="0"/>
          </a:p>
        </p:txBody>
      </p:sp>
      <p:sp>
        <p:nvSpPr>
          <p:cNvPr id="5" name="Espace réservé du numéro de diapositive 4">
            <a:extLst>
              <a:ext uri="{FF2B5EF4-FFF2-40B4-BE49-F238E27FC236}">
                <a16:creationId xmlns:a16="http://schemas.microsoft.com/office/drawing/2014/main" id="{38EB83DC-11F0-6043-BFC2-84EF8BF9399B}"/>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71" name="Picture 5">
            <a:extLst>
              <a:ext uri="{FF2B5EF4-FFF2-40B4-BE49-F238E27FC236}">
                <a16:creationId xmlns:a16="http://schemas.microsoft.com/office/drawing/2014/main" id="{60C6AA94-2092-A04A-B658-54C29F2C56A0}"/>
              </a:ext>
            </a:extLst>
          </p:cNvPr>
          <p:cNvPicPr>
            <a:picLocks noChangeAspect="1" noChangeArrowheads="1"/>
          </p:cNvPicPr>
          <p:nvPr/>
        </p:nvPicPr>
        <p:blipFill>
          <a:blip r:embed="rId2" cstate="print"/>
          <a:srcRect/>
          <a:stretch>
            <a:fillRect/>
          </a:stretch>
        </p:blipFill>
        <p:spPr bwMode="auto">
          <a:xfrm>
            <a:off x="1062388" y="2351097"/>
            <a:ext cx="10091263" cy="3853626"/>
          </a:xfrm>
          <a:prstGeom prst="rect">
            <a:avLst/>
          </a:prstGeom>
          <a:solidFill>
            <a:schemeClr val="accent1">
              <a:lumMod val="40000"/>
              <a:lumOff val="60000"/>
            </a:schemeClr>
          </a:solidFill>
          <a:ln w="9525">
            <a:noFill/>
            <a:miter lim="800000"/>
            <a:headEnd/>
            <a:tailEnd/>
          </a:ln>
        </p:spPr>
      </p:pic>
    </p:spTree>
    <p:extLst>
      <p:ext uri="{BB962C8B-B14F-4D97-AF65-F5344CB8AC3E}">
        <p14:creationId xmlns:p14="http://schemas.microsoft.com/office/powerpoint/2010/main" val="14652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84B42-3206-EA45-91FF-1A7BE9C574C8}"/>
              </a:ext>
            </a:extLst>
          </p:cNvPr>
          <p:cNvSpPr>
            <a:spLocks noGrp="1"/>
          </p:cNvSpPr>
          <p:nvPr>
            <p:ph type="title"/>
          </p:nvPr>
        </p:nvSpPr>
        <p:spPr/>
        <p:txBody>
          <a:bodyPr/>
          <a:lstStyle/>
          <a:p>
            <a:r>
              <a:rPr lang="fr-CA" dirty="0"/>
              <a:t>Faculté de génie – Travail en équipe</a:t>
            </a:r>
            <a:endParaRPr lang="fr-FR" dirty="0"/>
          </a:p>
        </p:txBody>
      </p:sp>
      <p:sp>
        <p:nvSpPr>
          <p:cNvPr id="3" name="Espace réservé du contenu 2">
            <a:extLst>
              <a:ext uri="{FF2B5EF4-FFF2-40B4-BE49-F238E27FC236}">
                <a16:creationId xmlns:a16="http://schemas.microsoft.com/office/drawing/2014/main" id="{C51F8E6C-575E-6D41-9331-6B2BA6AA6EEF}"/>
              </a:ext>
            </a:extLst>
          </p:cNvPr>
          <p:cNvSpPr>
            <a:spLocks noGrp="1"/>
          </p:cNvSpPr>
          <p:nvPr>
            <p:ph idx="1"/>
          </p:nvPr>
        </p:nvSpPr>
        <p:spPr/>
        <p:txBody>
          <a:bodyPr/>
          <a:lstStyle/>
          <a:p>
            <a:pPr marL="285750" lvl="1"/>
            <a:r>
              <a:rPr lang="fr-FR" dirty="0"/>
              <a:t>Matrice PME </a:t>
            </a:r>
            <a:r>
              <a:rPr lang="fr-FR" sz="1800" dirty="0"/>
              <a:t>(Université de Sherbrooke, Faculté de génie, Département de génie mécanique)</a:t>
            </a:r>
          </a:p>
          <a:p>
            <a:pPr marL="742950" lvl="2"/>
            <a:r>
              <a:rPr lang="fr-CA" dirty="0"/>
              <a:t>Cas du « surfer »</a:t>
            </a:r>
            <a:endParaRPr lang="fr-FR" dirty="0"/>
          </a:p>
        </p:txBody>
      </p:sp>
      <p:sp>
        <p:nvSpPr>
          <p:cNvPr id="4" name="Espace réservé du pied de page 3">
            <a:extLst>
              <a:ext uri="{FF2B5EF4-FFF2-40B4-BE49-F238E27FC236}">
                <a16:creationId xmlns:a16="http://schemas.microsoft.com/office/drawing/2014/main" id="{1EA828B6-8965-7745-9CB8-01ED75EA3013}"/>
              </a:ext>
            </a:extLst>
          </p:cNvPr>
          <p:cNvSpPr>
            <a:spLocks noGrp="1"/>
          </p:cNvSpPr>
          <p:nvPr>
            <p:ph type="ftr" sz="quarter" idx="11"/>
          </p:nvPr>
        </p:nvSpPr>
        <p:spPr/>
        <p:txBody>
          <a:bodyPr/>
          <a:lstStyle/>
          <a:p>
            <a:r>
              <a:rPr lang="en-US"/>
              <a:t>Lison (2018) - VetAgro Sup - Clermont-Ferrand</a:t>
            </a:r>
            <a:endParaRPr lang="en-US" dirty="0"/>
          </a:p>
        </p:txBody>
      </p:sp>
      <p:sp>
        <p:nvSpPr>
          <p:cNvPr id="5" name="Espace réservé du numéro de diapositive 4">
            <a:extLst>
              <a:ext uri="{FF2B5EF4-FFF2-40B4-BE49-F238E27FC236}">
                <a16:creationId xmlns:a16="http://schemas.microsoft.com/office/drawing/2014/main" id="{38EB83DC-11F0-6043-BFC2-84EF8BF9399B}"/>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7" name="Picture 7">
            <a:extLst>
              <a:ext uri="{FF2B5EF4-FFF2-40B4-BE49-F238E27FC236}">
                <a16:creationId xmlns:a16="http://schemas.microsoft.com/office/drawing/2014/main" id="{51D32F3E-9344-E941-8BD7-3F43DAC588B4}"/>
              </a:ext>
            </a:extLst>
          </p:cNvPr>
          <p:cNvPicPr>
            <a:picLocks noChangeAspect="1" noChangeArrowheads="1"/>
          </p:cNvPicPr>
          <p:nvPr/>
        </p:nvPicPr>
        <p:blipFill>
          <a:blip r:embed="rId2" cstate="print"/>
          <a:srcRect/>
          <a:stretch>
            <a:fillRect/>
          </a:stretch>
        </p:blipFill>
        <p:spPr bwMode="auto">
          <a:xfrm>
            <a:off x="1092067" y="2354972"/>
            <a:ext cx="10022981" cy="3831356"/>
          </a:xfrm>
          <a:prstGeom prst="rect">
            <a:avLst/>
          </a:prstGeom>
          <a:solidFill>
            <a:schemeClr val="accent1">
              <a:lumMod val="40000"/>
              <a:lumOff val="60000"/>
            </a:schemeClr>
          </a:solidFill>
          <a:ln w="9525">
            <a:noFill/>
            <a:miter lim="800000"/>
            <a:headEnd/>
            <a:tailEnd/>
          </a:ln>
        </p:spPr>
      </p:pic>
      <p:sp>
        <p:nvSpPr>
          <p:cNvPr id="8" name="Oval 5">
            <a:extLst>
              <a:ext uri="{FF2B5EF4-FFF2-40B4-BE49-F238E27FC236}">
                <a16:creationId xmlns:a16="http://schemas.microsoft.com/office/drawing/2014/main" id="{22C03A83-82F3-0147-9FAD-864CBD1DD14B}"/>
              </a:ext>
            </a:extLst>
          </p:cNvPr>
          <p:cNvSpPr/>
          <p:nvPr/>
        </p:nvSpPr>
        <p:spPr>
          <a:xfrm rot="16200000">
            <a:off x="3847797" y="3446136"/>
            <a:ext cx="4319196" cy="1637414"/>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22989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84B42-3206-EA45-91FF-1A7BE9C574C8}"/>
              </a:ext>
            </a:extLst>
          </p:cNvPr>
          <p:cNvSpPr>
            <a:spLocks noGrp="1"/>
          </p:cNvSpPr>
          <p:nvPr>
            <p:ph type="title"/>
          </p:nvPr>
        </p:nvSpPr>
        <p:spPr/>
        <p:txBody>
          <a:bodyPr/>
          <a:lstStyle/>
          <a:p>
            <a:r>
              <a:rPr lang="fr-CA" dirty="0"/>
              <a:t>Faculté de génie – Travail en équipe</a:t>
            </a:r>
            <a:endParaRPr lang="fr-FR" dirty="0"/>
          </a:p>
        </p:txBody>
      </p:sp>
      <p:sp>
        <p:nvSpPr>
          <p:cNvPr id="3" name="Espace réservé du contenu 2">
            <a:extLst>
              <a:ext uri="{FF2B5EF4-FFF2-40B4-BE49-F238E27FC236}">
                <a16:creationId xmlns:a16="http://schemas.microsoft.com/office/drawing/2014/main" id="{C51F8E6C-575E-6D41-9331-6B2BA6AA6EEF}"/>
              </a:ext>
            </a:extLst>
          </p:cNvPr>
          <p:cNvSpPr>
            <a:spLocks noGrp="1"/>
          </p:cNvSpPr>
          <p:nvPr>
            <p:ph idx="1"/>
          </p:nvPr>
        </p:nvSpPr>
        <p:spPr/>
        <p:txBody>
          <a:bodyPr/>
          <a:lstStyle/>
          <a:p>
            <a:pPr marL="285750" lvl="1"/>
            <a:r>
              <a:rPr lang="fr-FR" dirty="0"/>
              <a:t>Matrice PME </a:t>
            </a:r>
            <a:r>
              <a:rPr lang="fr-FR" sz="1800" dirty="0"/>
              <a:t>(Université de Sherbrooke, Faculté de génie, Département de génie mécanique)</a:t>
            </a:r>
          </a:p>
          <a:p>
            <a:pPr marL="742950" lvl="2"/>
            <a:r>
              <a:rPr lang="fr-CA" dirty="0" err="1"/>
              <a:t>É</a:t>
            </a:r>
            <a:r>
              <a:rPr lang="fr-FR" dirty="0" err="1"/>
              <a:t>quipe</a:t>
            </a:r>
            <a:r>
              <a:rPr lang="fr-FR" dirty="0"/>
              <a:t> dysfonctionnelle</a:t>
            </a:r>
          </a:p>
        </p:txBody>
      </p:sp>
      <p:sp>
        <p:nvSpPr>
          <p:cNvPr id="4" name="Espace réservé du pied de page 3">
            <a:extLst>
              <a:ext uri="{FF2B5EF4-FFF2-40B4-BE49-F238E27FC236}">
                <a16:creationId xmlns:a16="http://schemas.microsoft.com/office/drawing/2014/main" id="{1EA828B6-8965-7745-9CB8-01ED75EA3013}"/>
              </a:ext>
            </a:extLst>
          </p:cNvPr>
          <p:cNvSpPr>
            <a:spLocks noGrp="1"/>
          </p:cNvSpPr>
          <p:nvPr>
            <p:ph type="ftr" sz="quarter" idx="11"/>
          </p:nvPr>
        </p:nvSpPr>
        <p:spPr/>
        <p:txBody>
          <a:bodyPr/>
          <a:lstStyle/>
          <a:p>
            <a:r>
              <a:rPr lang="en-US"/>
              <a:t>Lison (2018) - VetAgro Sup - Clermont-Ferrand</a:t>
            </a:r>
            <a:endParaRPr lang="en-US" dirty="0"/>
          </a:p>
        </p:txBody>
      </p:sp>
      <p:sp>
        <p:nvSpPr>
          <p:cNvPr id="5" name="Espace réservé du numéro de diapositive 4">
            <a:extLst>
              <a:ext uri="{FF2B5EF4-FFF2-40B4-BE49-F238E27FC236}">
                <a16:creationId xmlns:a16="http://schemas.microsoft.com/office/drawing/2014/main" id="{38EB83DC-11F0-6043-BFC2-84EF8BF9399B}"/>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7" name="Picture 4">
            <a:extLst>
              <a:ext uri="{FF2B5EF4-FFF2-40B4-BE49-F238E27FC236}">
                <a16:creationId xmlns:a16="http://schemas.microsoft.com/office/drawing/2014/main" id="{C12A1A86-3810-CB4B-9787-0C3D33AF8C8E}"/>
              </a:ext>
            </a:extLst>
          </p:cNvPr>
          <p:cNvPicPr>
            <a:picLocks noChangeAspect="1" noChangeArrowheads="1"/>
          </p:cNvPicPr>
          <p:nvPr/>
        </p:nvPicPr>
        <p:blipFill>
          <a:blip r:embed="rId2" cstate="print"/>
          <a:srcRect/>
          <a:stretch>
            <a:fillRect/>
          </a:stretch>
        </p:blipFill>
        <p:spPr bwMode="auto">
          <a:xfrm>
            <a:off x="1079379" y="2381694"/>
            <a:ext cx="10028194" cy="3833349"/>
          </a:xfrm>
          <a:prstGeom prst="rect">
            <a:avLst/>
          </a:prstGeom>
          <a:solidFill>
            <a:schemeClr val="accent1">
              <a:lumMod val="40000"/>
              <a:lumOff val="60000"/>
            </a:schemeClr>
          </a:solidFill>
          <a:ln w="9525">
            <a:noFill/>
            <a:miter lim="800000"/>
            <a:headEnd/>
            <a:tailEnd/>
          </a:ln>
        </p:spPr>
      </p:pic>
      <p:sp>
        <p:nvSpPr>
          <p:cNvPr id="8" name="Oval 5">
            <a:extLst>
              <a:ext uri="{FF2B5EF4-FFF2-40B4-BE49-F238E27FC236}">
                <a16:creationId xmlns:a16="http://schemas.microsoft.com/office/drawing/2014/main" id="{81FE0DD2-6083-2A4C-B98D-23627BFF1F48}"/>
              </a:ext>
            </a:extLst>
          </p:cNvPr>
          <p:cNvSpPr/>
          <p:nvPr/>
        </p:nvSpPr>
        <p:spPr>
          <a:xfrm rot="16200000">
            <a:off x="4582633" y="2604976"/>
            <a:ext cx="467832" cy="99946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Oval 5">
            <a:extLst>
              <a:ext uri="{FF2B5EF4-FFF2-40B4-BE49-F238E27FC236}">
                <a16:creationId xmlns:a16="http://schemas.microsoft.com/office/drawing/2014/main" id="{13C144AA-8472-3B44-A9AD-2D821507F1CA}"/>
              </a:ext>
            </a:extLst>
          </p:cNvPr>
          <p:cNvSpPr/>
          <p:nvPr/>
        </p:nvSpPr>
        <p:spPr>
          <a:xfrm rot="16200000">
            <a:off x="4565797" y="3564721"/>
            <a:ext cx="467832" cy="99946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Oval 5">
            <a:extLst>
              <a:ext uri="{FF2B5EF4-FFF2-40B4-BE49-F238E27FC236}">
                <a16:creationId xmlns:a16="http://schemas.microsoft.com/office/drawing/2014/main" id="{81AA1B0D-3466-1C40-BA02-FCEF006C6AAA}"/>
              </a:ext>
            </a:extLst>
          </p:cNvPr>
          <p:cNvSpPr/>
          <p:nvPr/>
        </p:nvSpPr>
        <p:spPr>
          <a:xfrm rot="16200000">
            <a:off x="4582633" y="4053818"/>
            <a:ext cx="467832" cy="99946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Oval 5">
            <a:extLst>
              <a:ext uri="{FF2B5EF4-FFF2-40B4-BE49-F238E27FC236}">
                <a16:creationId xmlns:a16="http://schemas.microsoft.com/office/drawing/2014/main" id="{18714615-2B6E-1645-8E07-423D211FE2F3}"/>
              </a:ext>
            </a:extLst>
          </p:cNvPr>
          <p:cNvSpPr/>
          <p:nvPr/>
        </p:nvSpPr>
        <p:spPr>
          <a:xfrm rot="16200000">
            <a:off x="8009861" y="2604976"/>
            <a:ext cx="467832" cy="99946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Oval 5">
            <a:extLst>
              <a:ext uri="{FF2B5EF4-FFF2-40B4-BE49-F238E27FC236}">
                <a16:creationId xmlns:a16="http://schemas.microsoft.com/office/drawing/2014/main" id="{C6C666BB-4A15-F243-BB13-2E8C6C03871D}"/>
              </a:ext>
            </a:extLst>
          </p:cNvPr>
          <p:cNvSpPr/>
          <p:nvPr/>
        </p:nvSpPr>
        <p:spPr>
          <a:xfrm rot="16200000">
            <a:off x="8009861" y="3564720"/>
            <a:ext cx="467832" cy="99946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Oval 5">
            <a:extLst>
              <a:ext uri="{FF2B5EF4-FFF2-40B4-BE49-F238E27FC236}">
                <a16:creationId xmlns:a16="http://schemas.microsoft.com/office/drawing/2014/main" id="{43C05489-806C-DD44-80DE-21117CA6F8F1}"/>
              </a:ext>
            </a:extLst>
          </p:cNvPr>
          <p:cNvSpPr/>
          <p:nvPr/>
        </p:nvSpPr>
        <p:spPr>
          <a:xfrm rot="16200000">
            <a:off x="8009861" y="4056632"/>
            <a:ext cx="467832" cy="99946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Oval 5">
            <a:extLst>
              <a:ext uri="{FF2B5EF4-FFF2-40B4-BE49-F238E27FC236}">
                <a16:creationId xmlns:a16="http://schemas.microsoft.com/office/drawing/2014/main" id="{D20808FC-FB5F-3E47-AB91-FD9FD1F6645F}"/>
              </a:ext>
            </a:extLst>
          </p:cNvPr>
          <p:cNvSpPr/>
          <p:nvPr/>
        </p:nvSpPr>
        <p:spPr>
          <a:xfrm rot="16200000">
            <a:off x="9151976" y="2604976"/>
            <a:ext cx="467832" cy="99946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Oval 5">
            <a:extLst>
              <a:ext uri="{FF2B5EF4-FFF2-40B4-BE49-F238E27FC236}">
                <a16:creationId xmlns:a16="http://schemas.microsoft.com/office/drawing/2014/main" id="{9FFA7579-6C92-5742-B4E8-335AFE103371}"/>
              </a:ext>
            </a:extLst>
          </p:cNvPr>
          <p:cNvSpPr/>
          <p:nvPr/>
        </p:nvSpPr>
        <p:spPr>
          <a:xfrm rot="16200000">
            <a:off x="9151976" y="3560262"/>
            <a:ext cx="467832" cy="99946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Oval 5">
            <a:extLst>
              <a:ext uri="{FF2B5EF4-FFF2-40B4-BE49-F238E27FC236}">
                <a16:creationId xmlns:a16="http://schemas.microsoft.com/office/drawing/2014/main" id="{D54D585E-51D5-B74A-B012-DF95C07BBC58}"/>
              </a:ext>
            </a:extLst>
          </p:cNvPr>
          <p:cNvSpPr/>
          <p:nvPr/>
        </p:nvSpPr>
        <p:spPr>
          <a:xfrm rot="16200000">
            <a:off x="9151976" y="4056632"/>
            <a:ext cx="467832" cy="99946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0575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62398" y="1964267"/>
            <a:ext cx="7823201" cy="1236133"/>
          </a:xfrm>
        </p:spPr>
        <p:txBody>
          <a:bodyPr anchor="ctr">
            <a:normAutofit/>
          </a:bodyPr>
          <a:lstStyle/>
          <a:p>
            <a:pPr algn="ctr"/>
            <a:r>
              <a:rPr lang="fr-FR" sz="3200" cap="none">
                <a:latin typeface="Calibri" charset="0"/>
                <a:ea typeface="Calibri" charset="0"/>
                <a:cs typeface="Calibri" charset="0"/>
              </a:rPr>
              <a:t>Merci!</a:t>
            </a:r>
            <a:endParaRPr lang="fr-FR" sz="3200" cap="none" dirty="0">
              <a:latin typeface="Calibri" charset="0"/>
              <a:ea typeface="Calibri" charset="0"/>
              <a:cs typeface="Calibri" charset="0"/>
            </a:endParaRPr>
          </a:p>
        </p:txBody>
      </p:sp>
      <p:sp>
        <p:nvSpPr>
          <p:cNvPr id="3" name="Sous-titre 2"/>
          <p:cNvSpPr>
            <a:spLocks noGrp="1"/>
          </p:cNvSpPr>
          <p:nvPr>
            <p:ph type="subTitle" idx="1"/>
          </p:nvPr>
        </p:nvSpPr>
        <p:spPr>
          <a:xfrm>
            <a:off x="3962399" y="3398181"/>
            <a:ext cx="7823200" cy="1832187"/>
          </a:xfrm>
        </p:spPr>
        <p:txBody>
          <a:bodyPr anchor="ctr">
            <a:noAutofit/>
          </a:bodyPr>
          <a:lstStyle/>
          <a:p>
            <a:pPr algn="ctr"/>
            <a:r>
              <a:rPr lang="fr-FR" sz="2400" cap="none" dirty="0">
                <a:latin typeface="Calibri" charset="0"/>
                <a:ea typeface="Calibri" charset="0"/>
                <a:cs typeface="Calibri" charset="0"/>
              </a:rPr>
              <a:t>Christelle Lison, Ph D</a:t>
            </a:r>
          </a:p>
          <a:p>
            <a:pPr algn="ctr"/>
            <a:r>
              <a:rPr lang="fr-FR" sz="2400" cap="none" dirty="0">
                <a:latin typeface="Calibri" charset="0"/>
                <a:ea typeface="Calibri" charset="0"/>
                <a:cs typeface="Calibri" charset="0"/>
              </a:rPr>
              <a:t>Université de Sherbrooke</a:t>
            </a:r>
          </a:p>
          <a:p>
            <a:pPr algn="ctr"/>
            <a:endParaRPr lang="fr-FR" sz="2400" cap="none" dirty="0">
              <a:latin typeface="Calibri" charset="0"/>
              <a:ea typeface="Calibri" charset="0"/>
              <a:cs typeface="Calibri" charset="0"/>
            </a:endParaRPr>
          </a:p>
          <a:p>
            <a:pPr algn="ctr"/>
            <a:r>
              <a:rPr lang="fr-FR" sz="2400" cap="none" dirty="0">
                <a:latin typeface="Calibri" charset="0"/>
                <a:ea typeface="Calibri" charset="0"/>
                <a:cs typeface="Calibri" charset="0"/>
                <a:hlinkClick r:id="rId2"/>
              </a:rPr>
              <a:t>christelle.lison@usherbrooke.ca</a:t>
            </a:r>
            <a:r>
              <a:rPr lang="fr-FR" sz="2400" cap="none" dirty="0">
                <a:latin typeface="Calibri" charset="0"/>
                <a:ea typeface="Calibri" charset="0"/>
                <a:cs typeface="Calibri" charset="0"/>
              </a:rPr>
              <a:t>  </a:t>
            </a:r>
          </a:p>
        </p:txBody>
      </p:sp>
      <p:sp>
        <p:nvSpPr>
          <p:cNvPr id="4" name="ZoneTexte 3"/>
          <p:cNvSpPr txBox="1"/>
          <p:nvPr/>
        </p:nvSpPr>
        <p:spPr>
          <a:xfrm>
            <a:off x="3962399" y="5674208"/>
            <a:ext cx="7823200" cy="400110"/>
          </a:xfrm>
          <a:prstGeom prst="rect">
            <a:avLst/>
          </a:prstGeom>
          <a:noFill/>
        </p:spPr>
        <p:txBody>
          <a:bodyPr wrap="square" rtlCol="0" anchor="ctr">
            <a:spAutoFit/>
          </a:bodyPr>
          <a:lstStyle/>
          <a:p>
            <a:pPr algn="ctr"/>
            <a:r>
              <a:rPr lang="fr-CA" sz="2000" dirty="0" err="1">
                <a:latin typeface="Calibri" charset="0"/>
                <a:ea typeface="Calibri" charset="0"/>
                <a:cs typeface="Calibri" charset="0"/>
              </a:rPr>
              <a:t>VetAgro</a:t>
            </a:r>
            <a:r>
              <a:rPr lang="fr-CA" sz="2000" dirty="0">
                <a:latin typeface="Calibri" charset="0"/>
                <a:ea typeface="Calibri" charset="0"/>
                <a:cs typeface="Calibri" charset="0"/>
              </a:rPr>
              <a:t> Sup Clermont-Ferrand – 19 février 2018</a:t>
            </a:r>
            <a:endParaRPr lang="fr-FR" sz="2000" dirty="0">
              <a:latin typeface="Calibri" charset="0"/>
              <a:ea typeface="Calibri" charset="0"/>
              <a:cs typeface="Calibri" charset="0"/>
            </a:endParaRPr>
          </a:p>
        </p:txBody>
      </p:sp>
    </p:spTree>
    <p:extLst>
      <p:ext uri="{BB962C8B-B14F-4D97-AF65-F5344CB8AC3E}">
        <p14:creationId xmlns:p14="http://schemas.microsoft.com/office/powerpoint/2010/main" val="212310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BB735D-40D2-D14F-89B2-AA63464B51C6}"/>
              </a:ext>
            </a:extLst>
          </p:cNvPr>
          <p:cNvSpPr>
            <a:spLocks noGrp="1"/>
          </p:cNvSpPr>
          <p:nvPr>
            <p:ph type="title"/>
          </p:nvPr>
        </p:nvSpPr>
        <p:spPr/>
        <p:txBody>
          <a:bodyPr/>
          <a:lstStyle/>
          <a:p>
            <a:r>
              <a:rPr lang="fr-FR" dirty="0"/>
              <a:t>Dimensions du processus d’évaluation</a:t>
            </a:r>
          </a:p>
        </p:txBody>
      </p:sp>
      <p:sp>
        <p:nvSpPr>
          <p:cNvPr id="4" name="Espace réservé du pied de page 3">
            <a:extLst>
              <a:ext uri="{FF2B5EF4-FFF2-40B4-BE49-F238E27FC236}">
                <a16:creationId xmlns:a16="http://schemas.microsoft.com/office/drawing/2014/main" id="{C4B108AC-DB76-9E4B-B6A4-BC32DADFB110}"/>
              </a:ext>
            </a:extLst>
          </p:cNvPr>
          <p:cNvSpPr>
            <a:spLocks noGrp="1"/>
          </p:cNvSpPr>
          <p:nvPr>
            <p:ph type="ftr" sz="quarter" idx="11"/>
          </p:nvPr>
        </p:nvSpPr>
        <p:spPr/>
        <p:txBody>
          <a:bodyPr/>
          <a:lstStyle/>
          <a:p>
            <a:r>
              <a:rPr lang="en-US"/>
              <a:t>Lison (2018) - VetAgro Sup - Clermont-Ferrand</a:t>
            </a:r>
            <a:endParaRPr lang="en-US" dirty="0"/>
          </a:p>
        </p:txBody>
      </p:sp>
      <p:sp>
        <p:nvSpPr>
          <p:cNvPr id="5" name="Espace réservé du numéro de diapositive 4">
            <a:extLst>
              <a:ext uri="{FF2B5EF4-FFF2-40B4-BE49-F238E27FC236}">
                <a16:creationId xmlns:a16="http://schemas.microsoft.com/office/drawing/2014/main" id="{F7D32793-D98C-3C43-8E63-FC06317E36C8}"/>
              </a:ext>
            </a:extLst>
          </p:cNvPr>
          <p:cNvSpPr>
            <a:spLocks noGrp="1"/>
          </p:cNvSpPr>
          <p:nvPr>
            <p:ph type="sldNum" sz="quarter" idx="12"/>
          </p:nvPr>
        </p:nvSpPr>
        <p:spPr/>
        <p:txBody>
          <a:bodyPr/>
          <a:lstStyle/>
          <a:p>
            <a:fld id="{D57F1E4F-1CFF-5643-939E-217C01CDF565}" type="slidenum">
              <a:rPr lang="en-US" smtClean="0"/>
              <a:pPr/>
              <a:t>3</a:t>
            </a:fld>
            <a:endParaRPr lang="en-US" dirty="0"/>
          </a:p>
        </p:txBody>
      </p:sp>
      <p:graphicFrame>
        <p:nvGraphicFramePr>
          <p:cNvPr id="6" name="Espace réservé du contenu 5">
            <a:extLst>
              <a:ext uri="{FF2B5EF4-FFF2-40B4-BE49-F238E27FC236}">
                <a16:creationId xmlns:a16="http://schemas.microsoft.com/office/drawing/2014/main" id="{23B398FD-18AB-764A-BC1F-1249FDA0F9B5}"/>
              </a:ext>
            </a:extLst>
          </p:cNvPr>
          <p:cNvGraphicFramePr>
            <a:graphicFrameLocks/>
          </p:cNvGraphicFramePr>
          <p:nvPr>
            <p:extLst>
              <p:ext uri="{D42A27DB-BD31-4B8C-83A1-F6EECF244321}">
                <p14:modId xmlns:p14="http://schemas.microsoft.com/office/powerpoint/2010/main" val="3523293217"/>
              </p:ext>
            </p:extLst>
          </p:nvPr>
        </p:nvGraphicFramePr>
        <p:xfrm>
          <a:off x="2689840" y="1155170"/>
          <a:ext cx="6858200" cy="5185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0BBD218B-72DE-7F45-B228-CC0FB02E28D9}"/>
              </a:ext>
            </a:extLst>
          </p:cNvPr>
          <p:cNvSpPr txBox="1"/>
          <p:nvPr/>
        </p:nvSpPr>
        <p:spPr>
          <a:xfrm>
            <a:off x="9234589" y="6058395"/>
            <a:ext cx="2957411" cy="646331"/>
          </a:xfrm>
          <a:prstGeom prst="rect">
            <a:avLst/>
          </a:prstGeom>
          <a:noFill/>
        </p:spPr>
        <p:txBody>
          <a:bodyPr wrap="square" rtlCol="0">
            <a:spAutoFit/>
          </a:bodyPr>
          <a:lstStyle/>
          <a:p>
            <a:pPr algn="r"/>
            <a:r>
              <a:rPr lang="fr-FR" dirty="0"/>
              <a:t>Pellegrino, </a:t>
            </a:r>
            <a:r>
              <a:rPr lang="fr-FR" dirty="0" err="1"/>
              <a:t>Chudowsky</a:t>
            </a:r>
            <a:r>
              <a:rPr lang="fr-FR" dirty="0"/>
              <a:t> </a:t>
            </a:r>
            <a:br>
              <a:rPr lang="fr-FR" dirty="0"/>
            </a:br>
            <a:r>
              <a:rPr lang="fr-FR" dirty="0"/>
              <a:t>et Glaser (2001)</a:t>
            </a:r>
          </a:p>
        </p:txBody>
      </p:sp>
    </p:spTree>
    <p:extLst>
      <p:ext uri="{BB962C8B-B14F-4D97-AF65-F5344CB8AC3E}">
        <p14:creationId xmlns:p14="http://schemas.microsoft.com/office/powerpoint/2010/main" val="386649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F0E54-8AD1-2443-8D98-B8DDF216565C}"/>
              </a:ext>
            </a:extLst>
          </p:cNvPr>
          <p:cNvSpPr>
            <a:spLocks noGrp="1"/>
          </p:cNvSpPr>
          <p:nvPr>
            <p:ph type="title"/>
          </p:nvPr>
        </p:nvSpPr>
        <p:spPr/>
        <p:txBody>
          <a:bodyPr anchor="t"/>
          <a:lstStyle/>
          <a:p>
            <a:pPr algn="ctr"/>
            <a:r>
              <a:rPr lang="fr-CA" cap="none" dirty="0">
                <a:latin typeface="Calibri" panose="020F0502020204030204" pitchFamily="34" charset="0"/>
                <a:cs typeface="Calibri" panose="020F0502020204030204" pitchFamily="34" charset="0"/>
              </a:rPr>
              <a:t>Premier exemple</a:t>
            </a:r>
            <a:endParaRPr lang="fr-FR"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899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Contexte</a:t>
            </a:r>
          </a:p>
        </p:txBody>
      </p:sp>
      <p:sp>
        <p:nvSpPr>
          <p:cNvPr id="3" name="Espace réservé du contenu 2"/>
          <p:cNvSpPr>
            <a:spLocks noGrp="1"/>
          </p:cNvSpPr>
          <p:nvPr>
            <p:ph idx="1"/>
          </p:nvPr>
        </p:nvSpPr>
        <p:spPr/>
        <p:txBody>
          <a:bodyPr/>
          <a:lstStyle/>
          <a:p>
            <a:r>
              <a:rPr lang="fr-CA" dirty="0"/>
              <a:t>Deux microprogrammes</a:t>
            </a:r>
          </a:p>
          <a:p>
            <a:pPr lvl="1"/>
            <a:r>
              <a:rPr lang="fr-CA" dirty="0"/>
              <a:t>Microprogramme en pédagogie </a:t>
            </a:r>
            <a:br>
              <a:rPr lang="fr-CA" dirty="0"/>
            </a:br>
            <a:r>
              <a:rPr lang="fr-CA" dirty="0"/>
              <a:t>de l’enseignement supérieur</a:t>
            </a:r>
            <a:br>
              <a:rPr lang="fr-CA" dirty="0"/>
            </a:br>
            <a:r>
              <a:rPr lang="fr-CA" dirty="0"/>
              <a:t>(135 heures présence étudiante)</a:t>
            </a:r>
          </a:p>
          <a:p>
            <a:pPr lvl="1"/>
            <a:r>
              <a:rPr lang="fr-CA" dirty="0"/>
              <a:t>Microprogramme en pédagogie à</a:t>
            </a:r>
          </a:p>
          <a:p>
            <a:pPr lvl="1"/>
            <a:r>
              <a:rPr lang="fr-CA" dirty="0"/>
              <a:t>de l’enseignement supérieur</a:t>
            </a:r>
            <a:br>
              <a:rPr lang="fr-CA" dirty="0"/>
            </a:br>
            <a:r>
              <a:rPr lang="fr-CA" dirty="0"/>
              <a:t>avancé (90 heures présence étudiante)</a:t>
            </a:r>
          </a:p>
          <a:p>
            <a:endParaRPr lang="fr-CA" dirty="0"/>
          </a:p>
          <a:p>
            <a:r>
              <a:rPr lang="fr-CA" dirty="0"/>
              <a:t>Un diplôme </a:t>
            </a:r>
          </a:p>
          <a:p>
            <a:pPr lvl="1"/>
            <a:r>
              <a:rPr lang="fr-CA" dirty="0"/>
              <a:t>Diplôme d'études supérieures spécialisées </a:t>
            </a:r>
            <a:br>
              <a:rPr lang="fr-CA" dirty="0"/>
            </a:br>
            <a:r>
              <a:rPr lang="fr-CA" dirty="0"/>
              <a:t>de 3</a:t>
            </a:r>
            <a:r>
              <a:rPr lang="fr-CA" baseline="30000" dirty="0"/>
              <a:t>e</a:t>
            </a:r>
            <a:r>
              <a:rPr lang="fr-CA" dirty="0"/>
              <a:t> cycle en pédagogie de l'enseignement supérieur </a:t>
            </a:r>
            <a:br>
              <a:rPr lang="fr-CA" dirty="0"/>
            </a:br>
            <a:r>
              <a:rPr lang="fr-CA" dirty="0"/>
              <a:t>(450 heures présence étudiante)</a:t>
            </a:r>
          </a:p>
        </p:txBody>
      </p:sp>
      <p:sp>
        <p:nvSpPr>
          <p:cNvPr id="4" name="Espace réservé du pied de page 3"/>
          <p:cNvSpPr>
            <a:spLocks noGrp="1"/>
          </p:cNvSpPr>
          <p:nvPr>
            <p:ph type="ftr" sz="quarter" idx="11"/>
          </p:nvPr>
        </p:nvSpPr>
        <p:spPr/>
        <p:txBody>
          <a:bodyPr/>
          <a:lstStyle/>
          <a:p>
            <a:r>
              <a:rPr lang="en-US"/>
              <a:t>Lison (2018) - VetAgro Sup - Clermont-Ferrand</a:t>
            </a:r>
            <a:endParaRPr lang="en-US" dirty="0"/>
          </a:p>
        </p:txBody>
      </p:sp>
      <p:pic>
        <p:nvPicPr>
          <p:cNvPr id="7" name="Image 6">
            <a:extLst>
              <a:ext uri="{FF2B5EF4-FFF2-40B4-BE49-F238E27FC236}">
                <a16:creationId xmlns:a16="http://schemas.microsoft.com/office/drawing/2014/main" id="{4AC2CE3E-4E13-A84D-B727-B15DB2ED89F8}"/>
              </a:ext>
            </a:extLst>
          </p:cNvPr>
          <p:cNvPicPr>
            <a:picLocks noChangeAspect="1"/>
          </p:cNvPicPr>
          <p:nvPr/>
        </p:nvPicPr>
        <p:blipFill>
          <a:blip r:embed="rId2"/>
          <a:stretch>
            <a:fillRect/>
          </a:stretch>
        </p:blipFill>
        <p:spPr>
          <a:xfrm>
            <a:off x="7549115" y="2143641"/>
            <a:ext cx="2341526" cy="2341526"/>
          </a:xfrm>
          <a:prstGeom prst="rect">
            <a:avLst/>
          </a:prstGeom>
        </p:spPr>
      </p:pic>
      <p:sp>
        <p:nvSpPr>
          <p:cNvPr id="8" name="Ellipse 7">
            <a:extLst>
              <a:ext uri="{FF2B5EF4-FFF2-40B4-BE49-F238E27FC236}">
                <a16:creationId xmlns:a16="http://schemas.microsoft.com/office/drawing/2014/main" id="{A07C556E-0619-3A4F-A0AA-71D7505491BA}"/>
              </a:ext>
            </a:extLst>
          </p:cNvPr>
          <p:cNvSpPr/>
          <p:nvPr/>
        </p:nvSpPr>
        <p:spPr>
          <a:xfrm>
            <a:off x="425302" y="1202579"/>
            <a:ext cx="3934047" cy="711281"/>
          </a:xfrm>
          <a:prstGeom prst="ellipse">
            <a:avLst/>
          </a:prstGeom>
          <a:noFill/>
          <a:ln w="508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a:extLst>
              <a:ext uri="{FF2B5EF4-FFF2-40B4-BE49-F238E27FC236}">
                <a16:creationId xmlns:a16="http://schemas.microsoft.com/office/drawing/2014/main" id="{5983FDFA-6F7D-D44C-929B-96578942E571}"/>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0168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Démarche adoptée</a:t>
            </a:r>
          </a:p>
        </p:txBody>
      </p:sp>
      <p:sp>
        <p:nvSpPr>
          <p:cNvPr id="4" name="Espace réservé du pied de page 3"/>
          <p:cNvSpPr>
            <a:spLocks noGrp="1"/>
          </p:cNvSpPr>
          <p:nvPr>
            <p:ph type="ftr" sz="quarter" idx="11"/>
          </p:nvPr>
        </p:nvSpPr>
        <p:spPr/>
        <p:txBody>
          <a:bodyPr/>
          <a:lstStyle/>
          <a:p>
            <a:r>
              <a:rPr lang="en-US"/>
              <a:t>Lison (2018) - VetAgro Sup - Clermont-Ferrand</a:t>
            </a:r>
            <a:endParaRPr lang="en-US" dirty="0"/>
          </a:p>
        </p:txBody>
      </p:sp>
      <p:sp>
        <p:nvSpPr>
          <p:cNvPr id="7" name="ZoneTexte 6"/>
          <p:cNvSpPr txBox="1"/>
          <p:nvPr/>
        </p:nvSpPr>
        <p:spPr>
          <a:xfrm>
            <a:off x="9234589" y="6058395"/>
            <a:ext cx="2957411" cy="646331"/>
          </a:xfrm>
          <a:prstGeom prst="rect">
            <a:avLst/>
          </a:prstGeom>
          <a:noFill/>
        </p:spPr>
        <p:txBody>
          <a:bodyPr wrap="square" rtlCol="0">
            <a:spAutoFit/>
          </a:bodyPr>
          <a:lstStyle/>
          <a:p>
            <a:pPr algn="r"/>
            <a:r>
              <a:rPr lang="fr-FR" dirty="0"/>
              <a:t>Adapté de </a:t>
            </a:r>
            <a:r>
              <a:rPr lang="fr-FR" dirty="0" err="1"/>
              <a:t>Prégent</a:t>
            </a:r>
            <a:r>
              <a:rPr lang="fr-FR" dirty="0"/>
              <a:t>, Bernard </a:t>
            </a:r>
            <a:br>
              <a:rPr lang="fr-FR" dirty="0"/>
            </a:br>
            <a:r>
              <a:rPr lang="fr-FR" dirty="0"/>
              <a:t>et </a:t>
            </a:r>
            <a:r>
              <a:rPr lang="fr-FR" dirty="0" err="1"/>
              <a:t>Kozanitis</a:t>
            </a:r>
            <a:r>
              <a:rPr lang="fr-FR" dirty="0"/>
              <a:t> (2009)</a:t>
            </a:r>
          </a:p>
        </p:txBody>
      </p:sp>
      <p:grpSp>
        <p:nvGrpSpPr>
          <p:cNvPr id="14" name="Grouper 13"/>
          <p:cNvGrpSpPr/>
          <p:nvPr/>
        </p:nvGrpSpPr>
        <p:grpSpPr>
          <a:xfrm>
            <a:off x="594361" y="3547160"/>
            <a:ext cx="7637842" cy="843007"/>
            <a:chOff x="594361" y="3547160"/>
            <a:chExt cx="7637842" cy="843007"/>
          </a:xfrm>
        </p:grpSpPr>
        <p:pic>
          <p:nvPicPr>
            <p:cNvPr id="11" name="Image 10"/>
            <p:cNvPicPr>
              <a:picLocks noChangeAspect="1"/>
            </p:cNvPicPr>
            <p:nvPr/>
          </p:nvPicPr>
          <p:blipFill rotWithShape="1">
            <a:blip r:embed="rId2"/>
            <a:srcRect l="11774" t="25773" r="12845"/>
            <a:stretch/>
          </p:blipFill>
          <p:spPr>
            <a:xfrm>
              <a:off x="594361" y="3547160"/>
              <a:ext cx="3090672" cy="843007"/>
            </a:xfrm>
            <a:prstGeom prst="rect">
              <a:avLst/>
            </a:prstGeom>
          </p:spPr>
        </p:pic>
        <p:pic>
          <p:nvPicPr>
            <p:cNvPr id="12" name="Image 11"/>
            <p:cNvPicPr>
              <a:picLocks noChangeAspect="1"/>
            </p:cNvPicPr>
            <p:nvPr/>
          </p:nvPicPr>
          <p:blipFill rotWithShape="1">
            <a:blip r:embed="rId2"/>
            <a:srcRect l="16532" t="25773" r="12844"/>
            <a:stretch/>
          </p:blipFill>
          <p:spPr>
            <a:xfrm>
              <a:off x="3072384" y="3547160"/>
              <a:ext cx="2895600" cy="843007"/>
            </a:xfrm>
            <a:prstGeom prst="rect">
              <a:avLst/>
            </a:prstGeom>
          </p:spPr>
        </p:pic>
        <p:pic>
          <p:nvPicPr>
            <p:cNvPr id="13" name="Image 12"/>
            <p:cNvPicPr>
              <a:picLocks noChangeAspect="1"/>
            </p:cNvPicPr>
            <p:nvPr/>
          </p:nvPicPr>
          <p:blipFill rotWithShape="1">
            <a:blip r:embed="rId2"/>
            <a:srcRect l="16532" t="25773" r="12844"/>
            <a:stretch/>
          </p:blipFill>
          <p:spPr>
            <a:xfrm>
              <a:off x="5336603" y="3547160"/>
              <a:ext cx="2895600" cy="843007"/>
            </a:xfrm>
            <a:prstGeom prst="rect">
              <a:avLst/>
            </a:prstGeom>
          </p:spPr>
        </p:pic>
      </p:grpSp>
      <p:graphicFrame>
        <p:nvGraphicFramePr>
          <p:cNvPr id="16" name="Diagramme 15">
            <a:extLst>
              <a:ext uri="{FF2B5EF4-FFF2-40B4-BE49-F238E27FC236}">
                <a16:creationId xmlns:a16="http://schemas.microsoft.com/office/drawing/2014/main" id="{FDB1BFA7-7936-0340-9705-E8AE240DF158}"/>
              </a:ext>
            </a:extLst>
          </p:cNvPr>
          <p:cNvGraphicFramePr/>
          <p:nvPr>
            <p:extLst>
              <p:ext uri="{D42A27DB-BD31-4B8C-83A1-F6EECF244321}">
                <p14:modId xmlns:p14="http://schemas.microsoft.com/office/powerpoint/2010/main" val="2141084432"/>
              </p:ext>
            </p:extLst>
          </p:nvPr>
        </p:nvGraphicFramePr>
        <p:xfrm>
          <a:off x="640080" y="975698"/>
          <a:ext cx="9081008" cy="5985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space réservé du numéro de diapositive 7">
            <a:extLst>
              <a:ext uri="{FF2B5EF4-FFF2-40B4-BE49-F238E27FC236}">
                <a16:creationId xmlns:a16="http://schemas.microsoft.com/office/drawing/2014/main" id="{CB910301-AEB0-5740-AC9A-30785E0F8EDE}"/>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20159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MPES – Fondamentaux</a:t>
            </a:r>
          </a:p>
        </p:txBody>
      </p:sp>
      <p:sp>
        <p:nvSpPr>
          <p:cNvPr id="3" name="Espace réservé du contenu 2"/>
          <p:cNvSpPr>
            <a:spLocks noGrp="1"/>
          </p:cNvSpPr>
          <p:nvPr>
            <p:ph idx="1"/>
          </p:nvPr>
        </p:nvSpPr>
        <p:spPr/>
        <p:txBody>
          <a:bodyPr/>
          <a:lstStyle/>
          <a:p>
            <a:pPr marL="285750" lvl="1"/>
            <a:r>
              <a:rPr lang="fr-CA" dirty="0"/>
              <a:t>Formation en format hybride (synchrone et asynchrone) à distance</a:t>
            </a:r>
          </a:p>
          <a:p>
            <a:pPr marL="285750" lvl="1"/>
            <a:r>
              <a:rPr lang="fr-CA" dirty="0"/>
              <a:t>Postulats forts: paradigme de l’apprentissage, apprentissage actif et </a:t>
            </a:r>
            <a:br>
              <a:rPr lang="fr-CA" dirty="0"/>
            </a:br>
            <a:r>
              <a:rPr lang="fr-CA" i="1" dirty="0" err="1"/>
              <a:t>Scholarship</a:t>
            </a:r>
            <a:r>
              <a:rPr lang="fr-CA" i="1" dirty="0"/>
              <a:t> of </a:t>
            </a:r>
            <a:r>
              <a:rPr lang="fr-CA" i="1" dirty="0" err="1"/>
              <a:t>Teaching</a:t>
            </a:r>
            <a:r>
              <a:rPr lang="fr-CA" i="1" dirty="0"/>
              <a:t> and Learning </a:t>
            </a:r>
          </a:p>
          <a:p>
            <a:pPr marL="285750" lvl="1"/>
            <a:r>
              <a:rPr lang="fr-CA" dirty="0"/>
              <a:t>Logique d’approche-programme</a:t>
            </a:r>
            <a:endParaRPr lang="fr-FR" dirty="0"/>
          </a:p>
          <a:p>
            <a:r>
              <a:rPr lang="fr-CA" dirty="0"/>
              <a:t>Évaluation dans une logique </a:t>
            </a:r>
            <a:br>
              <a:rPr lang="fr-CA" dirty="0"/>
            </a:br>
            <a:r>
              <a:rPr lang="fr-CA" dirty="0"/>
              <a:t>d’amélioration: développement </a:t>
            </a:r>
            <a:br>
              <a:rPr lang="fr-CA" dirty="0"/>
            </a:br>
            <a:r>
              <a:rPr lang="fr-CA" dirty="0"/>
              <a:t>professionnel</a:t>
            </a:r>
            <a:endParaRPr lang="fr-FR" dirty="0"/>
          </a:p>
        </p:txBody>
      </p:sp>
      <p:sp>
        <p:nvSpPr>
          <p:cNvPr id="4" name="Espace réservé du pied de page 3"/>
          <p:cNvSpPr>
            <a:spLocks noGrp="1"/>
          </p:cNvSpPr>
          <p:nvPr>
            <p:ph type="ftr" sz="quarter" idx="11"/>
          </p:nvPr>
        </p:nvSpPr>
        <p:spPr/>
        <p:txBody>
          <a:bodyPr/>
          <a:lstStyle/>
          <a:p>
            <a:r>
              <a:rPr lang="en-US"/>
              <a:t>Lison (2018) - VetAgro Sup - Clermont-Ferrand</a:t>
            </a:r>
            <a:endParaRPr lang="en-US" dirty="0"/>
          </a:p>
        </p:txBody>
      </p:sp>
      <p:graphicFrame>
        <p:nvGraphicFramePr>
          <p:cNvPr id="6" name="Diagramme 5"/>
          <p:cNvGraphicFramePr/>
          <p:nvPr>
            <p:extLst>
              <p:ext uri="{D42A27DB-BD31-4B8C-83A1-F6EECF244321}">
                <p14:modId xmlns:p14="http://schemas.microsoft.com/office/powerpoint/2010/main" val="1788800210"/>
              </p:ext>
            </p:extLst>
          </p:nvPr>
        </p:nvGraphicFramePr>
        <p:xfrm>
          <a:off x="4388958" y="2365028"/>
          <a:ext cx="5712986" cy="4016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numéro de diapositive 6">
            <a:extLst>
              <a:ext uri="{FF2B5EF4-FFF2-40B4-BE49-F238E27FC236}">
                <a16:creationId xmlns:a16="http://schemas.microsoft.com/office/drawing/2014/main" id="{39FACFD5-630D-7047-A812-361CB959D730}"/>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84618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MPES – Compétences</a:t>
            </a:r>
          </a:p>
        </p:txBody>
      </p:sp>
      <p:sp>
        <p:nvSpPr>
          <p:cNvPr id="3" name="Espace réservé du contenu 2"/>
          <p:cNvSpPr>
            <a:spLocks noGrp="1"/>
          </p:cNvSpPr>
          <p:nvPr>
            <p:ph idx="1"/>
          </p:nvPr>
        </p:nvSpPr>
        <p:spPr/>
        <p:txBody>
          <a:bodyPr/>
          <a:lstStyle/>
          <a:p>
            <a:r>
              <a:rPr lang="fr-FR" dirty="0">
                <a:solidFill>
                  <a:schemeClr val="accent1">
                    <a:lumMod val="40000"/>
                    <a:lumOff val="60000"/>
                  </a:schemeClr>
                </a:solidFill>
              </a:rPr>
              <a:t>Cibles de formation</a:t>
            </a:r>
            <a:endParaRPr lang="fr-FR" dirty="0"/>
          </a:p>
          <a:p>
            <a:pPr lvl="1"/>
            <a:r>
              <a:rPr lang="fr-FR" dirty="0"/>
              <a:t>Développer des connaissances à l’égard de l’apprentissage et de l’enseignement</a:t>
            </a:r>
          </a:p>
          <a:p>
            <a:pPr lvl="1"/>
            <a:r>
              <a:rPr lang="fr-FR" dirty="0"/>
              <a:t>Sensibiliser à la culture professionnelle de la pédagogie universitaire </a:t>
            </a:r>
          </a:p>
          <a:p>
            <a:pPr lvl="1"/>
            <a:r>
              <a:rPr lang="fr-FR" dirty="0"/>
              <a:t>Développer les </a:t>
            </a:r>
            <a:r>
              <a:rPr lang="fr-FR" dirty="0">
                <a:solidFill>
                  <a:schemeClr val="accent1">
                    <a:lumMod val="40000"/>
                    <a:lumOff val="60000"/>
                  </a:schemeClr>
                </a:solidFill>
              </a:rPr>
              <a:t>compétences</a:t>
            </a:r>
            <a:r>
              <a:rPr lang="fr-FR" dirty="0"/>
              <a:t> suivantes</a:t>
            </a:r>
          </a:p>
          <a:p>
            <a:pPr marL="1143000" lvl="3" indent="-342900">
              <a:buFont typeface="Arial" charset="0"/>
              <a:buChar char="•"/>
            </a:pPr>
            <a:r>
              <a:rPr lang="fr-FR" dirty="0"/>
              <a:t>Analyser de façon réflexive et critique des pratiques de formation (apprentissage et évaluation) par l’adoption d’une position de praticienne chercheuse ou de praticien chercheur</a:t>
            </a:r>
          </a:p>
          <a:p>
            <a:pPr marL="1143000" lvl="3" indent="-342900">
              <a:buFont typeface="Arial" charset="0"/>
              <a:buChar char="•"/>
            </a:pPr>
            <a:r>
              <a:rPr lang="fr-FR" dirty="0"/>
              <a:t>Planifier des situations d’apprentissage et d’évaluation</a:t>
            </a:r>
          </a:p>
          <a:p>
            <a:pPr marL="1143000" lvl="3" indent="-342900">
              <a:buFont typeface="Arial" charset="0"/>
              <a:buChar char="•"/>
            </a:pPr>
            <a:r>
              <a:rPr lang="fr-FR" dirty="0"/>
              <a:t>Concevoir des activités et des ressources pour l’apprentissage et l’évaluation</a:t>
            </a:r>
          </a:p>
        </p:txBody>
      </p:sp>
      <p:sp>
        <p:nvSpPr>
          <p:cNvPr id="4" name="Espace réservé du pied de page 3"/>
          <p:cNvSpPr>
            <a:spLocks noGrp="1"/>
          </p:cNvSpPr>
          <p:nvPr>
            <p:ph type="ftr" sz="quarter" idx="11"/>
          </p:nvPr>
        </p:nvSpPr>
        <p:spPr/>
        <p:txBody>
          <a:bodyPr/>
          <a:lstStyle/>
          <a:p>
            <a:r>
              <a:rPr lang="en-US"/>
              <a:t>Lison (2018) - VetAgro Sup - Clermont-Ferrand</a:t>
            </a:r>
            <a:endParaRPr lang="en-US" dirty="0"/>
          </a:p>
        </p:txBody>
      </p:sp>
      <p:sp>
        <p:nvSpPr>
          <p:cNvPr id="6" name="Espace réservé du numéro de diapositive 5">
            <a:extLst>
              <a:ext uri="{FF2B5EF4-FFF2-40B4-BE49-F238E27FC236}">
                <a16:creationId xmlns:a16="http://schemas.microsoft.com/office/drawing/2014/main" id="{6BEBDF4B-A68C-6A42-B0A4-59E960F54F51}"/>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74454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Développement du design pédagogique</a:t>
            </a:r>
          </a:p>
        </p:txBody>
      </p:sp>
      <p:sp>
        <p:nvSpPr>
          <p:cNvPr id="4" name="Espace réservé du pied de page 3"/>
          <p:cNvSpPr>
            <a:spLocks noGrp="1"/>
          </p:cNvSpPr>
          <p:nvPr>
            <p:ph type="ftr" sz="quarter" idx="11"/>
          </p:nvPr>
        </p:nvSpPr>
        <p:spPr/>
        <p:txBody>
          <a:bodyPr/>
          <a:lstStyle/>
          <a:p>
            <a:r>
              <a:rPr lang="en-US"/>
              <a:t>Lison (2018) - VetAgro Sup - Clermont-Ferrand</a:t>
            </a:r>
            <a:endParaRPr lang="en-US" dirty="0"/>
          </a:p>
        </p:txBody>
      </p:sp>
      <p:sp>
        <p:nvSpPr>
          <p:cNvPr id="8" name="Rectangle 7"/>
          <p:cNvSpPr/>
          <p:nvPr/>
        </p:nvSpPr>
        <p:spPr>
          <a:xfrm>
            <a:off x="1809942" y="1350824"/>
            <a:ext cx="8208911" cy="4257850"/>
          </a:xfrm>
          <a:prstGeom prst="rect">
            <a:avLst/>
          </a:prstGeom>
          <a:noFill/>
          <a:ln w="317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aphicFrame>
        <p:nvGraphicFramePr>
          <p:cNvPr id="9" name="Diagramme 8"/>
          <p:cNvGraphicFramePr/>
          <p:nvPr>
            <p:extLst>
              <p:ext uri="{D42A27DB-BD31-4B8C-83A1-F6EECF244321}">
                <p14:modId xmlns:p14="http://schemas.microsoft.com/office/powerpoint/2010/main" val="3881540534"/>
              </p:ext>
            </p:extLst>
          </p:nvPr>
        </p:nvGraphicFramePr>
        <p:xfrm>
          <a:off x="2589585" y="1419823"/>
          <a:ext cx="6454000" cy="4049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ZoneTexte 10"/>
          <p:cNvSpPr txBox="1"/>
          <p:nvPr/>
        </p:nvSpPr>
        <p:spPr>
          <a:xfrm>
            <a:off x="5188617" y="5664728"/>
            <a:ext cx="1517869" cy="369332"/>
          </a:xfrm>
          <a:prstGeom prst="rect">
            <a:avLst/>
          </a:prstGeom>
          <a:noFill/>
        </p:spPr>
        <p:txBody>
          <a:bodyPr wrap="square" rtlCol="0">
            <a:spAutoFit/>
          </a:bodyPr>
          <a:lstStyle/>
          <a:p>
            <a:pPr algn="ctr"/>
            <a:r>
              <a:rPr lang="fr-FR" dirty="0"/>
              <a:t>Outils</a:t>
            </a:r>
          </a:p>
        </p:txBody>
      </p:sp>
      <p:sp>
        <p:nvSpPr>
          <p:cNvPr id="18" name="Espace réservé du numéro de diapositive 17">
            <a:extLst>
              <a:ext uri="{FF2B5EF4-FFF2-40B4-BE49-F238E27FC236}">
                <a16:creationId xmlns:a16="http://schemas.microsoft.com/office/drawing/2014/main" id="{6FFC450D-A9F8-554F-A674-024474E7E9BC}"/>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96100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Graphic spid="9" grpId="0">
        <p:bldAsOne/>
      </p:bldGraphic>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Céleste</Template>
  <TotalTime>1962</TotalTime>
  <Words>2446</Words>
  <Application>Microsoft Macintosh PowerPoint</Application>
  <PresentationFormat>Grand écran</PresentationFormat>
  <Paragraphs>236</Paragraphs>
  <Slides>25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Calibri Light</vt:lpstr>
      <vt:lpstr>Cambria</vt:lpstr>
      <vt:lpstr>Times New Roman</vt:lpstr>
      <vt:lpstr>Wingdings</vt:lpstr>
      <vt:lpstr>Céleste</vt:lpstr>
      <vt:lpstr>Penser l’évaluation des apprentissages  dans un contexte d’approche par compétences:  le cas de programmes de l’Université de Sherbrooke</vt:lpstr>
      <vt:lpstr>Processus d’évaluation</vt:lpstr>
      <vt:lpstr>Dimensions du processus d’évaluation</vt:lpstr>
      <vt:lpstr>Premier exemple</vt:lpstr>
      <vt:lpstr>Contexte</vt:lpstr>
      <vt:lpstr>Démarche adoptée</vt:lpstr>
      <vt:lpstr>MPES – Fondamentaux</vt:lpstr>
      <vt:lpstr>MPES – Compétences</vt:lpstr>
      <vt:lpstr>Développement du design pédagogique</vt:lpstr>
      <vt:lpstr>MPES – Réseau des événements d’apprentissage</vt:lpstr>
      <vt:lpstr>MPES – Évaluation – Outils</vt:lpstr>
      <vt:lpstr>MPES – Évaluation – Échelle globale</vt:lpstr>
      <vt:lpstr>MPES – Évaluation – Exemple</vt:lpstr>
      <vt:lpstr>MPES – Évaluation – Exemple</vt:lpstr>
      <vt:lpstr>Deuxième exemple</vt:lpstr>
      <vt:lpstr>Faculté de génie</vt:lpstr>
      <vt:lpstr>Faculté de génie</vt:lpstr>
      <vt:lpstr>Faculté de génie</vt:lpstr>
      <vt:lpstr>Troisième exemple</vt:lpstr>
      <vt:lpstr>Faculté de génie – Travail en équipe</vt:lpstr>
      <vt:lpstr>Faculté de génie – Travail en équipe</vt:lpstr>
      <vt:lpstr>Faculté de génie – Travail en équipe</vt:lpstr>
      <vt:lpstr>Faculté de génie – Travail en équipe</vt:lpstr>
      <vt:lpstr>Faculté de génie – Travail en équipe</vt:lpstr>
      <vt:lpstr>Merci!</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Mettre en place l’APC :  le cas d’un programme  de l’Université de Sherbrooke</dc:title>
  <dc:creator>Christelle Lison</dc:creator>
  <cp:lastModifiedBy>Christelle Lison</cp:lastModifiedBy>
  <cp:revision>86</cp:revision>
  <dcterms:created xsi:type="dcterms:W3CDTF">2017-12-05T16:44:47Z</dcterms:created>
  <dcterms:modified xsi:type="dcterms:W3CDTF">2018-02-19T17:26:55Z</dcterms:modified>
</cp:coreProperties>
</file>